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gif" ContentType="image/gi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3"/>
  </p:notesMasterIdLst>
  <p:sldIdLst>
    <p:sldId id="256" r:id="rId2"/>
    <p:sldId id="358" r:id="rId3"/>
    <p:sldId id="259" r:id="rId4"/>
    <p:sldId id="381" r:id="rId5"/>
    <p:sldId id="257" r:id="rId6"/>
    <p:sldId id="266" r:id="rId7"/>
    <p:sldId id="260" r:id="rId8"/>
    <p:sldId id="356" r:id="rId9"/>
    <p:sldId id="262" r:id="rId10"/>
    <p:sldId id="281" r:id="rId11"/>
    <p:sldId id="368" r:id="rId12"/>
    <p:sldId id="379" r:id="rId13"/>
    <p:sldId id="380" r:id="rId14"/>
    <p:sldId id="369" r:id="rId15"/>
    <p:sldId id="372" r:id="rId16"/>
    <p:sldId id="346" r:id="rId17"/>
    <p:sldId id="339" r:id="rId18"/>
    <p:sldId id="360" r:id="rId19"/>
    <p:sldId id="362" r:id="rId20"/>
    <p:sldId id="363" r:id="rId21"/>
    <p:sldId id="364" r:id="rId22"/>
    <p:sldId id="365" r:id="rId23"/>
    <p:sldId id="366" r:id="rId24"/>
    <p:sldId id="370" r:id="rId25"/>
    <p:sldId id="345" r:id="rId26"/>
    <p:sldId id="268" r:id="rId27"/>
    <p:sldId id="350" r:id="rId28"/>
    <p:sldId id="351" r:id="rId29"/>
    <p:sldId id="367" r:id="rId30"/>
    <p:sldId id="352" r:id="rId31"/>
    <p:sldId id="275" r:id="rId32"/>
    <p:sldId id="297" r:id="rId33"/>
    <p:sldId id="354" r:id="rId34"/>
    <p:sldId id="355" r:id="rId35"/>
    <p:sldId id="353" r:id="rId36"/>
    <p:sldId id="278" r:id="rId37"/>
    <p:sldId id="327" r:id="rId38"/>
    <p:sldId id="371" r:id="rId39"/>
    <p:sldId id="298" r:id="rId40"/>
    <p:sldId id="301" r:id="rId41"/>
    <p:sldId id="299" r:id="rId42"/>
    <p:sldId id="315" r:id="rId43"/>
    <p:sldId id="316" r:id="rId44"/>
    <p:sldId id="317" r:id="rId45"/>
    <p:sldId id="376" r:id="rId46"/>
    <p:sldId id="320" r:id="rId47"/>
    <p:sldId id="321" r:id="rId48"/>
    <p:sldId id="377" r:id="rId49"/>
    <p:sldId id="323" r:id="rId50"/>
    <p:sldId id="378" r:id="rId51"/>
    <p:sldId id="325" r:id="rId52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Comic Sans MS" pitchFamily="66" charset="0"/>
        <a:ea typeface="+mn-ea"/>
        <a:cs typeface="Times New Roman" pitchFamily="18" charset="0"/>
      </a:defRPr>
    </a:lvl1pPr>
    <a:lvl2pPr marL="4572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Comic Sans MS" pitchFamily="66" charset="0"/>
        <a:ea typeface="+mn-ea"/>
        <a:cs typeface="Times New Roman" pitchFamily="18" charset="0"/>
      </a:defRPr>
    </a:lvl2pPr>
    <a:lvl3pPr marL="9144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Comic Sans MS" pitchFamily="66" charset="0"/>
        <a:ea typeface="+mn-ea"/>
        <a:cs typeface="Times New Roman" pitchFamily="18" charset="0"/>
      </a:defRPr>
    </a:lvl3pPr>
    <a:lvl4pPr marL="13716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Comic Sans MS" pitchFamily="66" charset="0"/>
        <a:ea typeface="+mn-ea"/>
        <a:cs typeface="Times New Roman" pitchFamily="18" charset="0"/>
      </a:defRPr>
    </a:lvl4pPr>
    <a:lvl5pPr marL="18288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Comic Sans MS" pitchFamily="66" charset="0"/>
        <a:ea typeface="+mn-ea"/>
        <a:cs typeface="Times New Roman" pitchFamily="18" charset="0"/>
      </a:defRPr>
    </a:lvl5pPr>
    <a:lvl6pPr marL="2286000" algn="l" defTabSz="914400" rtl="0" eaLnBrk="1" latinLnBrk="0" hangingPunct="1">
      <a:defRPr sz="2000" kern="1200">
        <a:solidFill>
          <a:schemeClr val="tx1"/>
        </a:solidFill>
        <a:latin typeface="Comic Sans MS" pitchFamily="66" charset="0"/>
        <a:ea typeface="+mn-ea"/>
        <a:cs typeface="Times New Roman" pitchFamily="18" charset="0"/>
      </a:defRPr>
    </a:lvl6pPr>
    <a:lvl7pPr marL="2743200" algn="l" defTabSz="914400" rtl="0" eaLnBrk="1" latinLnBrk="0" hangingPunct="1">
      <a:defRPr sz="2000" kern="1200">
        <a:solidFill>
          <a:schemeClr val="tx1"/>
        </a:solidFill>
        <a:latin typeface="Comic Sans MS" pitchFamily="66" charset="0"/>
        <a:ea typeface="+mn-ea"/>
        <a:cs typeface="Times New Roman" pitchFamily="18" charset="0"/>
      </a:defRPr>
    </a:lvl7pPr>
    <a:lvl8pPr marL="3200400" algn="l" defTabSz="914400" rtl="0" eaLnBrk="1" latinLnBrk="0" hangingPunct="1">
      <a:defRPr sz="2000" kern="1200">
        <a:solidFill>
          <a:schemeClr val="tx1"/>
        </a:solidFill>
        <a:latin typeface="Comic Sans MS" pitchFamily="66" charset="0"/>
        <a:ea typeface="+mn-ea"/>
        <a:cs typeface="Times New Roman" pitchFamily="18" charset="0"/>
      </a:defRPr>
    </a:lvl8pPr>
    <a:lvl9pPr marL="3657600" algn="l" defTabSz="914400" rtl="0" eaLnBrk="1" latinLnBrk="0" hangingPunct="1">
      <a:defRPr sz="2000" kern="1200">
        <a:solidFill>
          <a:schemeClr val="tx1"/>
        </a:solidFill>
        <a:latin typeface="Comic Sans MS" pitchFamily="66" charset="0"/>
        <a:ea typeface="+mn-ea"/>
        <a:cs typeface="Times New Roman" pitchFamily="18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FF6600"/>
    <a:srgbClr val="FF00FF"/>
    <a:srgbClr val="6600CC"/>
    <a:srgbClr val="FFFFEB"/>
    <a:srgbClr val="FCFCFE"/>
    <a:srgbClr val="F2F2FC"/>
    <a:srgbClr val="FBDED9"/>
    <a:srgbClr val="FFFFFF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5" autoAdjust="0"/>
    <p:restoredTop sz="93388" autoAdjust="0"/>
  </p:normalViewPr>
  <p:slideViewPr>
    <p:cSldViewPr snapToGrid="0">
      <p:cViewPr varScale="1">
        <p:scale>
          <a:sx n="107" d="100"/>
          <a:sy n="107" d="100"/>
        </p:scale>
        <p:origin x="1176" y="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891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734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891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891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fld id="{1CADFCA2-ECE9-4784-B5B4-734DC38F3DF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27340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fld id="{E6BBE8BA-262D-4A32-AC42-0F7A2A138515}" type="slidenum">
              <a:rPr lang="en-US" sz="1200" smtClean="0">
                <a:latin typeface="Times New Roman" pitchFamily="18" charset="0"/>
              </a:rPr>
              <a:pPr eaLnBrk="1" hangingPunct="1"/>
              <a:t>1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fld id="{C6BDB67F-D980-459F-B9F4-B2A4BF0F7DE9}" type="slidenum">
              <a:rPr lang="en-US" sz="1200" smtClean="0">
                <a:latin typeface="Times New Roman" pitchFamily="18" charset="0"/>
              </a:rPr>
              <a:pPr eaLnBrk="1" hangingPunct="1"/>
              <a:t>10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737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0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fld id="{C6BDB67F-D980-459F-B9F4-B2A4BF0F7DE9}" type="slidenum">
              <a:rPr lang="en-US" sz="1200" smtClean="0">
                <a:latin typeface="Times New Roman" pitchFamily="18" charset="0"/>
              </a:rPr>
              <a:pPr eaLnBrk="1" hangingPunct="1"/>
              <a:t>12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737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918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fld id="{C6BDB67F-D980-459F-B9F4-B2A4BF0F7DE9}" type="slidenum">
              <a:rPr lang="en-US" sz="1200" smtClean="0">
                <a:latin typeface="Times New Roman" pitchFamily="18" charset="0"/>
              </a:rPr>
              <a:pPr eaLnBrk="1" hangingPunct="1"/>
              <a:t>13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737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7107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fld id="{C6BDB67F-D980-459F-B9F4-B2A4BF0F7DE9}" type="slidenum">
              <a:rPr lang="en-US" sz="1200" smtClean="0">
                <a:latin typeface="Times New Roman" pitchFamily="18" charset="0"/>
              </a:rPr>
              <a:pPr eaLnBrk="1" hangingPunct="1"/>
              <a:t>14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737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Killed</a:t>
            </a:r>
            <a:r>
              <a:rPr lang="en-US" baseline="0" dirty="0"/>
              <a:t> 8 women in London, was arrested after new tenants tracing an unpleasant odor peeled off the kitchen wallpaper to reveal </a:t>
            </a:r>
            <a:r>
              <a:rPr lang="en-US" baseline="0"/>
              <a:t>a corpse.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CADFCA2-ECE9-4784-B5B4-734DC38F3DFF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6253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fld id="{306F69B0-3DBF-4DAA-A95F-FDDFB88DA704}" type="slidenum">
              <a:rPr lang="en-US" sz="1200" smtClean="0">
                <a:latin typeface="Times New Roman" pitchFamily="18" charset="0"/>
              </a:rPr>
              <a:pPr eaLnBrk="1" hangingPunct="1"/>
              <a:t>16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74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fld id="{65EF8A77-F9FE-466F-BF93-92FFDCCBCCFE}" type="slidenum">
              <a:rPr lang="en-US" sz="1200" smtClean="0">
                <a:latin typeface="Times New Roman" pitchFamily="18" charset="0"/>
              </a:rPr>
              <a:pPr eaLnBrk="1" hangingPunct="1"/>
              <a:t>17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517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92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/>
              <a:t>Answer: Roughly N/2 guesses, on average, to guess the user’s word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10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131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/>
              <a:t>Answer, log (n)     (that’s log with a base of 2)</a:t>
            </a:r>
          </a:p>
          <a:p>
            <a:r>
              <a:rPr lang="en-US"/>
              <a:t>                2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3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54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74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fld id="{2E845C56-9854-434E-A74F-623AB27706B3}" type="slidenum">
              <a:rPr lang="en-US" sz="1200" smtClean="0">
                <a:latin typeface="Times New Roman" pitchFamily="18" charset="0"/>
              </a:rPr>
              <a:pPr eaLnBrk="1" hangingPunct="1"/>
              <a:t>25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829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fld id="{C7C26503-DD3F-47E5-B8AB-505D84BAB525}" type="slidenum">
              <a:rPr lang="en-US" sz="1200" smtClean="0">
                <a:latin typeface="Times New Roman" pitchFamily="18" charset="0"/>
              </a:rPr>
              <a:pPr eaLnBrk="1" hangingPunct="1"/>
              <a:t>26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839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fld id="{E5A686C9-4CD1-4435-A3F0-3AC2D4351C03}" type="slidenum">
              <a:rPr lang="en-US" sz="1200" smtClean="0">
                <a:latin typeface="Times New Roman" pitchFamily="18" charset="0"/>
              </a:rPr>
              <a:pPr eaLnBrk="1" hangingPunct="1"/>
              <a:t>27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849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fld id="{4342EB16-FAA1-41EB-8E9E-5147C60F37F2}" type="slidenum">
              <a:rPr lang="en-US" sz="1200" smtClean="0">
                <a:latin typeface="Times New Roman" pitchFamily="18" charset="0"/>
              </a:rPr>
              <a:pPr eaLnBrk="1" hangingPunct="1"/>
              <a:t>28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860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15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fld id="{668B52B0-C944-48F6-9D6E-A2626B139D1A}" type="slidenum">
              <a:rPr lang="en-US" sz="1200" smtClean="0">
                <a:latin typeface="Times New Roman" pitchFamily="18" charset="0"/>
              </a:rPr>
              <a:pPr eaLnBrk="1" hangingPunct="1"/>
              <a:t>3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60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fld id="{2A4247F5-F3FC-4B02-9358-3F14C7C384EA}" type="slidenum">
              <a:rPr lang="en-US" sz="1200" smtClean="0">
                <a:latin typeface="Times New Roman" pitchFamily="18" charset="0"/>
              </a:rPr>
              <a:pPr eaLnBrk="1" hangingPunct="1"/>
              <a:t>30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fld id="{1E91C88E-763D-4790-AE73-1066C298753D}" type="slidenum">
              <a:rPr lang="en-US" sz="1200" smtClean="0">
                <a:latin typeface="Times New Roman" pitchFamily="18" charset="0"/>
              </a:rPr>
              <a:pPr eaLnBrk="1" hangingPunct="1"/>
              <a:t>31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fld id="{19245307-AE2C-4918-A49C-2B39EA139891}" type="slidenum">
              <a:rPr lang="en-US" sz="1200" smtClean="0">
                <a:latin typeface="Times New Roman" pitchFamily="18" charset="0"/>
              </a:rPr>
              <a:pPr eaLnBrk="1" hangingPunct="1"/>
              <a:t>32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890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fld id="{802BC49A-58F6-4A92-9497-B6A7293E5508}" type="slidenum">
              <a:rPr lang="en-US" sz="1200" smtClean="0">
                <a:latin typeface="Times New Roman" pitchFamily="18" charset="0"/>
              </a:rPr>
              <a:pPr eaLnBrk="1" hangingPunct="1"/>
              <a:t>33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921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fld id="{48A35326-A92D-47E0-B8ED-8E7B91EB8428}" type="slidenum">
              <a:rPr lang="en-US" sz="1200" smtClean="0">
                <a:latin typeface="Times New Roman" pitchFamily="18" charset="0"/>
              </a:rPr>
              <a:pPr eaLnBrk="1" hangingPunct="1"/>
              <a:t>34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fld id="{B4EB5383-5A9C-4E50-ABAF-9727F4F73F34}" type="slidenum">
              <a:rPr lang="en-US" sz="1200" smtClean="0">
                <a:latin typeface="Times New Roman" pitchFamily="18" charset="0"/>
              </a:rPr>
              <a:pPr eaLnBrk="1" hangingPunct="1"/>
              <a:t>35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901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fld id="{FCA0C560-B466-4799-BB55-93332A71DE72}" type="slidenum">
              <a:rPr lang="en-US" sz="1200" smtClean="0">
                <a:latin typeface="Times New Roman" pitchFamily="18" charset="0"/>
              </a:rPr>
              <a:pPr eaLnBrk="1" hangingPunct="1"/>
              <a:t>36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942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2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fld id="{AC6FAD37-40B8-4730-9E9C-F8C7A91FDC5B}" type="slidenum">
              <a:rPr lang="en-US" sz="1200" smtClean="0">
                <a:latin typeface="Times New Roman" pitchFamily="18" charset="0"/>
              </a:rPr>
              <a:pPr eaLnBrk="1" hangingPunct="1"/>
              <a:t>37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952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fld id="{AC6FAD37-40B8-4730-9E9C-F8C7A91FDC5B}" type="slidenum">
              <a:rPr lang="en-US" sz="1200" smtClean="0">
                <a:latin typeface="Times New Roman" pitchFamily="18" charset="0"/>
              </a:rPr>
              <a:pPr eaLnBrk="1" hangingPunct="1"/>
              <a:t>38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952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fld id="{0CFFD88E-89D3-483E-89B2-B07818E174FF}" type="slidenum">
              <a:rPr lang="en-US" sz="1200" smtClean="0">
                <a:latin typeface="Times New Roman" pitchFamily="18" charset="0"/>
              </a:rPr>
              <a:pPr eaLnBrk="1" hangingPunct="1"/>
              <a:t>39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983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83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fld id="{668B52B0-C944-48F6-9D6E-A2626B139D1A}" type="slidenum">
              <a:rPr lang="en-US" sz="1200" smtClean="0">
                <a:latin typeface="Times New Roman" pitchFamily="18" charset="0"/>
              </a:rPr>
              <a:pPr eaLnBrk="1" hangingPunct="1"/>
              <a:t>4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60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733561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fld id="{5986C2CE-BE9D-419A-BD62-C6D8279598D4}" type="slidenum">
              <a:rPr lang="en-US" sz="1200" smtClean="0">
                <a:latin typeface="Times New Roman" pitchFamily="18" charset="0"/>
              </a:rPr>
              <a:pPr eaLnBrk="1" hangingPunct="1"/>
              <a:t>40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013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fld id="{5FB9CEF8-4767-4EAB-9958-DE767A912C86}" type="slidenum">
              <a:rPr lang="en-US" sz="1200" smtClean="0">
                <a:latin typeface="Times New Roman" pitchFamily="18" charset="0"/>
              </a:rPr>
              <a:pPr eaLnBrk="1" hangingPunct="1"/>
              <a:t>41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993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fld id="{A6D79B3C-794B-4F96-8B21-3A30134167AC}" type="slidenum">
              <a:rPr lang="en-US" sz="1200" smtClean="0">
                <a:latin typeface="Times New Roman" pitchFamily="18" charset="0"/>
              </a:rPr>
              <a:pPr eaLnBrk="1" hangingPunct="1"/>
              <a:t>42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024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fld id="{9A5AB298-5425-4090-A558-36089A382C57}" type="slidenum">
              <a:rPr lang="en-US" sz="1200" smtClean="0">
                <a:latin typeface="Times New Roman" pitchFamily="18" charset="0"/>
              </a:rPr>
              <a:pPr eaLnBrk="1" hangingPunct="1"/>
              <a:t>43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034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fld id="{F62664EE-620B-41FE-A8C3-E31F94DA4834}" type="slidenum">
              <a:rPr lang="en-US" sz="1200" smtClean="0">
                <a:latin typeface="Times New Roman" pitchFamily="18" charset="0"/>
              </a:rPr>
              <a:pPr eaLnBrk="1" hangingPunct="1"/>
              <a:t>44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044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4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fld id="{F62664EE-620B-41FE-A8C3-E31F94DA4834}" type="slidenum">
              <a:rPr lang="en-US" sz="1200" smtClean="0">
                <a:latin typeface="Times New Roman" pitchFamily="18" charset="0"/>
              </a:rPr>
              <a:pPr eaLnBrk="1" hangingPunct="1"/>
              <a:t>45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044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4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fld id="{DBA48150-1BE8-4EB7-BCF7-3E370B940488}" type="slidenum">
              <a:rPr lang="en-US" sz="1200" smtClean="0">
                <a:latin typeface="Times New Roman" pitchFamily="18" charset="0"/>
              </a:rPr>
              <a:pPr eaLnBrk="1" hangingPunct="1"/>
              <a:t>46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075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75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fld id="{5E4E9A98-CB7C-4957-97FB-014507CFA74E}" type="slidenum">
              <a:rPr lang="en-US" sz="1200" smtClean="0">
                <a:latin typeface="Times New Roman" pitchFamily="18" charset="0"/>
              </a:rPr>
              <a:pPr eaLnBrk="1" hangingPunct="1"/>
              <a:t>47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085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fld id="{5E4E9A98-CB7C-4957-97FB-014507CFA74E}" type="slidenum">
              <a:rPr lang="en-US" sz="1200" smtClean="0">
                <a:latin typeface="Times New Roman" pitchFamily="18" charset="0"/>
              </a:rPr>
              <a:pPr eaLnBrk="1" hangingPunct="1"/>
              <a:t>48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085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fld id="{241CC940-9686-4292-845E-2301F4CCE07D}" type="slidenum">
              <a:rPr lang="en-US" sz="1200" smtClean="0">
                <a:latin typeface="Times New Roman" pitchFamily="18" charset="0"/>
              </a:rPr>
              <a:pPr eaLnBrk="1" hangingPunct="1"/>
              <a:t>49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105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fld id="{AB724142-724C-49EB-94E6-9E421D66AB85}" type="slidenum">
              <a:rPr lang="en-US" sz="1200" smtClean="0">
                <a:latin typeface="Times New Roman" pitchFamily="18" charset="0"/>
              </a:rPr>
              <a:pPr eaLnBrk="1" hangingPunct="1"/>
              <a:t>5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614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fld id="{130121A4-89D3-4810-8883-321D296473D3}" type="slidenum">
              <a:rPr lang="en-US" sz="1200" smtClean="0">
                <a:latin typeface="Times New Roman" pitchFamily="18" charset="0"/>
              </a:rPr>
              <a:pPr eaLnBrk="1" hangingPunct="1"/>
              <a:t>51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fld id="{628FF4BD-C70E-44C0-9341-EC8270F4930B}" type="slidenum">
              <a:rPr lang="en-US" sz="1200" smtClean="0">
                <a:latin typeface="Times New Roman" pitchFamily="18" charset="0"/>
              </a:rPr>
              <a:pPr eaLnBrk="1" hangingPunct="1"/>
              <a:t>6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fld id="{0B4DDC11-B02F-43BF-ADCE-A519E534BEDB}" type="slidenum">
              <a:rPr lang="en-US" sz="1200" smtClean="0">
                <a:latin typeface="Times New Roman" pitchFamily="18" charset="0"/>
              </a:rPr>
              <a:pPr eaLnBrk="1" hangingPunct="1"/>
              <a:t>7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fld id="{D2FC0A42-45ED-4D7B-A05B-D8C1672B015E}" type="slidenum">
              <a:rPr lang="en-US" sz="1200" smtClean="0">
                <a:latin typeface="Times New Roman" pitchFamily="18" charset="0"/>
              </a:rPr>
              <a:pPr eaLnBrk="1" hangingPunct="1"/>
              <a:t>8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686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fld id="{0C8322B5-DA06-47C5-B7D4-A7C667DD3A08}" type="slidenum">
              <a:rPr lang="en-US" sz="1200" smtClean="0">
                <a:latin typeface="Times New Roman" pitchFamily="18" charset="0"/>
              </a:rPr>
              <a:pPr eaLnBrk="1" hangingPunct="1"/>
              <a:t>9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96E977A-B410-4ADF-91C4-BA6B9EF1414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0316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8D39C71-9DAF-4EEF-B6EF-E1E59469A12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8894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72250" y="152400"/>
            <a:ext cx="1962150" cy="59436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152400"/>
            <a:ext cx="5734050" cy="59436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67E00C-F298-4339-9F21-94E815B0BEB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5331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 preserve="1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1524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28FE435-2063-4448-9724-4B8B10D680E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8076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685800" y="152400"/>
            <a:ext cx="7848600" cy="5943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70B5C04-BB83-4A50-8BF8-992FDEF1FB0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5906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1524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85800" y="1981200"/>
            <a:ext cx="7772400" cy="41148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AD8E84-7C17-48F3-9156-5D7B1605F2A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5074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BA65DE-8EA3-4C05-839A-995644E452A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7463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55BCB14-14ED-4B16-909D-8B82A581FA6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4617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82DEDB-268D-455A-97D4-F69C1BF641D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8877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8B8128C-DBDD-42E0-B50A-E2EA8E1AB69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1656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B164920-18FA-427B-BA7A-29A187DA67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3205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2A89C40-598B-49C5-A332-3F3DDCFC9CB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7118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C84AB84-4076-4584-AAF0-D70A204602F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8425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8F6B34A-0FA4-4C35-B1D1-668F8EE665F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6579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762000" y="1524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Times New Roman" pitchFamily="18" charset="0"/>
              </a:defRPr>
            </a:lvl1pPr>
          </a:lstStyle>
          <a:p>
            <a:pPr>
              <a:defRPr/>
            </a:pPr>
            <a:fld id="{CC5F47A4-9D30-4015-9404-1FD19B25E5D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  <a:cs typeface="Times New Roman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  <a:cs typeface="Times New Roman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  <a:cs typeface="Times New Roman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  <a:cs typeface="Times New Roman" pitchFamily="18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  <a:cs typeface="Times New Roman" pitchFamily="18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  <a:cs typeface="Times New Roman" pitchFamily="18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  <a:cs typeface="Times New Roman" pitchFamily="18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  <a:cs typeface="Times New Roman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g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gif"/><Relationship Id="rId4" Type="http://schemas.openxmlformats.org/officeDocument/2006/relationships/image" Target="../media/image34.tif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wm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jpeg"/><Relationship Id="rId4" Type="http://schemas.openxmlformats.org/officeDocument/2006/relationships/image" Target="../media/image4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wmf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jpeg"/><Relationship Id="rId5" Type="http://schemas.openxmlformats.org/officeDocument/2006/relationships/image" Target="../media/image46.jpeg"/><Relationship Id="rId4" Type="http://schemas.openxmlformats.org/officeDocument/2006/relationships/image" Target="../media/image4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wm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6.jpeg"/><Relationship Id="rId4" Type="http://schemas.openxmlformats.org/officeDocument/2006/relationships/image" Target="../media/image4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3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Text Box 10"/>
          <p:cNvSpPr txBox="1">
            <a:spLocks noChangeArrowheads="1"/>
          </p:cNvSpPr>
          <p:nvPr/>
        </p:nvSpPr>
        <p:spPr bwMode="auto">
          <a:xfrm>
            <a:off x="3657600" y="2362200"/>
            <a:ext cx="2043113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sz="2800">
                <a:solidFill>
                  <a:srgbClr val="008080"/>
                </a:solidFill>
              </a:rPr>
              <a:t>Lecture #1</a:t>
            </a:r>
          </a:p>
        </p:txBody>
      </p:sp>
      <p:sp>
        <p:nvSpPr>
          <p:cNvPr id="3076" name="WordArt 12"/>
          <p:cNvSpPr>
            <a:spLocks noChangeArrowheads="1" noChangeShapeType="1" noTextEdit="1"/>
          </p:cNvSpPr>
          <p:nvPr/>
        </p:nvSpPr>
        <p:spPr bwMode="auto">
          <a:xfrm>
            <a:off x="1676400" y="114300"/>
            <a:ext cx="2409825" cy="1219200"/>
          </a:xfrm>
          <a:prstGeom prst="rect">
            <a:avLst/>
          </a:prstGeom>
        </p:spPr>
        <p:txBody>
          <a:bodyPr wrap="none" fromWordArt="1">
            <a:prstTxWarp prst="textSlantUp">
              <a:avLst>
                <a:gd name="adj" fmla="val 55556"/>
              </a:avLst>
            </a:prstTxWarp>
          </a:bodyPr>
          <a:lstStyle/>
          <a:p>
            <a:pPr algn="ctr"/>
            <a:r>
              <a:rPr lang="en-US" sz="3600" kern="1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000000"/>
                </a:solidFill>
                <a:latin typeface="Arial Black"/>
              </a:rPr>
              <a:t>Welcome to</a:t>
            </a:r>
          </a:p>
        </p:txBody>
      </p:sp>
      <p:sp>
        <p:nvSpPr>
          <p:cNvPr id="3085" name="WordArt 13"/>
          <p:cNvSpPr>
            <a:spLocks noChangeArrowheads="1" noChangeShapeType="1" noTextEdit="1"/>
          </p:cNvSpPr>
          <p:nvPr/>
        </p:nvSpPr>
        <p:spPr bwMode="auto">
          <a:xfrm>
            <a:off x="1457325" y="1417638"/>
            <a:ext cx="6462713" cy="852487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3600" kern="10">
                <a:gradFill rotWithShape="0">
                  <a:gsLst>
                    <a:gs pos="0">
                      <a:srgbClr val="FFFF00"/>
                    </a:gs>
                    <a:gs pos="100000">
                      <a:srgbClr val="FF9933"/>
                    </a:gs>
                  </a:gsLst>
                  <a:path path="rect">
                    <a:fillToRect l="50000" t="50000" r="50000" b="50000"/>
                  </a:path>
                </a:gradFill>
                <a:effectLst>
                  <a:outerShdw dist="35921" dir="2700000" algn="ctr" rotWithShape="0">
                    <a:srgbClr val="C0C0C0">
                      <a:alpha val="80000"/>
                    </a:srgbClr>
                  </a:outerShdw>
                </a:effectLst>
                <a:latin typeface="Impact"/>
              </a:rPr>
              <a:t>Computer Science 32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609600" y="3437966"/>
            <a:ext cx="8092280" cy="3046988"/>
            <a:chOff x="609600" y="3733800"/>
            <a:chExt cx="9183954" cy="3046988"/>
          </a:xfrm>
        </p:grpSpPr>
        <p:sp>
          <p:nvSpPr>
            <p:cNvPr id="3077" name="Text Box 13"/>
            <p:cNvSpPr txBox="1">
              <a:spLocks noChangeArrowheads="1"/>
            </p:cNvSpPr>
            <p:nvPr/>
          </p:nvSpPr>
          <p:spPr bwMode="auto">
            <a:xfrm>
              <a:off x="609600" y="3733800"/>
              <a:ext cx="9183954" cy="3046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9pPr>
            </a:lstStyle>
            <a:p>
              <a:pPr eaLnBrk="1" hangingPunct="1"/>
              <a:r>
                <a:rPr lang="en-US" dirty="0"/>
                <a:t>Professor: </a:t>
              </a:r>
              <a:r>
                <a:rPr lang="en-US" dirty="0">
                  <a:solidFill>
                    <a:srgbClr val="800000"/>
                  </a:solidFill>
                </a:rPr>
                <a:t>Carey </a:t>
              </a:r>
              <a:r>
                <a:rPr lang="en-US" dirty="0" err="1">
                  <a:solidFill>
                    <a:srgbClr val="800000"/>
                  </a:solidFill>
                </a:rPr>
                <a:t>Nachenberg</a:t>
              </a:r>
              <a:r>
                <a:rPr lang="en-US" dirty="0">
                  <a:solidFill>
                    <a:srgbClr val="800000"/>
                  </a:solidFill>
                </a:rPr>
                <a:t> (</a:t>
              </a:r>
              <a:r>
                <a:rPr lang="en-US" i="1" dirty="0">
                  <a:solidFill>
                    <a:srgbClr val="6600FF"/>
                  </a:solidFill>
                </a:rPr>
                <a:t>Please call me “Carey”)</a:t>
              </a:r>
            </a:p>
            <a:p>
              <a:pPr eaLnBrk="1" hangingPunct="1"/>
              <a:r>
                <a:rPr lang="en-US" dirty="0"/>
                <a:t>E-mail: </a:t>
              </a:r>
              <a:r>
                <a:rPr lang="en-US" dirty="0">
                  <a:solidFill>
                    <a:srgbClr val="800000"/>
                  </a:solidFill>
                </a:rPr>
                <a:t>climberkip@gmail.com</a:t>
              </a:r>
            </a:p>
            <a:p>
              <a:pPr eaLnBrk="1" hangingPunct="1"/>
              <a:endParaRPr lang="en-US" dirty="0">
                <a:solidFill>
                  <a:srgbClr val="800000"/>
                </a:solidFill>
              </a:endParaRPr>
            </a:p>
            <a:p>
              <a:pPr eaLnBrk="1" hangingPunct="1"/>
              <a:r>
                <a:rPr lang="en-US" dirty="0"/>
                <a:t>Class info:      </a:t>
              </a:r>
              <a:r>
                <a:rPr lang="en-US" dirty="0">
                  <a:solidFill>
                    <a:srgbClr val="800000"/>
                  </a:solidFill>
                </a:rPr>
                <a:t>M/W 10am-12pm, Franz 1178</a:t>
              </a:r>
              <a:br>
                <a:rPr lang="en-US" dirty="0">
                  <a:solidFill>
                    <a:srgbClr val="800000"/>
                  </a:solidFill>
                </a:rPr>
              </a:br>
              <a:r>
                <a:rPr lang="en-US" dirty="0"/>
                <a:t>Office hours: </a:t>
              </a:r>
              <a:r>
                <a:rPr lang="en-US" dirty="0">
                  <a:solidFill>
                    <a:srgbClr val="800000"/>
                  </a:solidFill>
                </a:rPr>
                <a:t>4760 </a:t>
              </a:r>
              <a:r>
                <a:rPr lang="en-US" dirty="0" err="1">
                  <a:solidFill>
                    <a:srgbClr val="800000"/>
                  </a:solidFill>
                </a:rPr>
                <a:t>Boelter</a:t>
              </a:r>
              <a:r>
                <a:rPr lang="en-US" dirty="0">
                  <a:solidFill>
                    <a:srgbClr val="800000"/>
                  </a:solidFill>
                </a:rPr>
                <a:t> Hall</a:t>
              </a:r>
            </a:p>
            <a:p>
              <a:pPr eaLnBrk="1" hangingPunct="1"/>
              <a:r>
                <a:rPr lang="en-US" dirty="0">
                  <a:solidFill>
                    <a:srgbClr val="800000"/>
                  </a:solidFill>
                </a:rPr>
                <a:t>                        </a:t>
              </a:r>
            </a:p>
            <a:p>
              <a:pPr eaLnBrk="1" hangingPunct="1"/>
              <a:endParaRPr lang="en-US" dirty="0"/>
            </a:p>
            <a:p>
              <a:pPr eaLnBrk="1" hangingPunct="1"/>
              <a:r>
                <a:rPr lang="en-US" dirty="0"/>
                <a:t>My Office:     </a:t>
              </a:r>
              <a:r>
                <a:rPr lang="en-US" dirty="0">
                  <a:solidFill>
                    <a:srgbClr val="800000"/>
                  </a:solidFill>
                </a:rPr>
                <a:t>4531N </a:t>
              </a:r>
              <a:r>
                <a:rPr lang="en-US" dirty="0" err="1">
                  <a:solidFill>
                    <a:srgbClr val="800000"/>
                  </a:solidFill>
                </a:rPr>
                <a:t>Boelter</a:t>
              </a:r>
              <a:r>
                <a:rPr lang="en-US" dirty="0">
                  <a:solidFill>
                    <a:srgbClr val="800000"/>
                  </a:solidFill>
                </a:rPr>
                <a:t> Hall </a:t>
              </a:r>
              <a:r>
                <a:rPr lang="en-US" sz="2000" dirty="0"/>
                <a:t>(</a:t>
              </a:r>
              <a:r>
                <a:rPr lang="en-US" sz="2000" dirty="0">
                  <a:solidFill>
                    <a:srgbClr val="FF0000"/>
                  </a:solidFill>
                </a:rPr>
                <a:t>for 1-on-1 meetings</a:t>
              </a:r>
              <a:r>
                <a:rPr lang="en-US" sz="2000" dirty="0"/>
                <a:t>)</a:t>
              </a:r>
              <a:endParaRPr lang="en-US" dirty="0"/>
            </a:p>
          </p:txBody>
        </p:sp>
        <p:sp>
          <p:nvSpPr>
            <p:cNvPr id="6" name="Text Box 7"/>
            <p:cNvSpPr txBox="1">
              <a:spLocks noChangeArrowheads="1"/>
            </p:cNvSpPr>
            <p:nvPr/>
          </p:nvSpPr>
          <p:spPr bwMode="auto">
            <a:xfrm>
              <a:off x="2924407" y="5596362"/>
              <a:ext cx="5478534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2000" dirty="0"/>
                <a:t>Mondays 12pm-1pm (</a:t>
              </a:r>
              <a:r>
                <a:rPr lang="en-US" sz="2000" dirty="0">
                  <a:solidFill>
                    <a:srgbClr val="FF0000"/>
                  </a:solidFill>
                </a:rPr>
                <a:t>after class</a:t>
              </a:r>
              <a:r>
                <a:rPr lang="en-US" sz="2000" dirty="0"/>
                <a:t>)</a:t>
              </a:r>
              <a:br>
                <a:rPr lang="en-US" sz="2000" dirty="0"/>
              </a:br>
              <a:r>
                <a:rPr lang="en-US" sz="2000" dirty="0"/>
                <a:t>Wednesdays 9am-10am (</a:t>
              </a:r>
              <a:r>
                <a:rPr lang="en-US" sz="2000" dirty="0">
                  <a:solidFill>
                    <a:srgbClr val="FF0000"/>
                  </a:solidFill>
                </a:rPr>
                <a:t>before class</a:t>
              </a:r>
              <a:r>
                <a:rPr lang="en-US" sz="2000" dirty="0"/>
                <a:t>)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3"/>
          <p:cNvSpPr>
            <a:spLocks noGrp="1" noChangeArrowheads="1"/>
          </p:cNvSpPr>
          <p:nvPr>
            <p:ph type="title"/>
          </p:nvPr>
        </p:nvSpPr>
        <p:spPr>
          <a:xfrm>
            <a:off x="533400" y="152400"/>
            <a:ext cx="8077200" cy="1143000"/>
          </a:xfrm>
          <a:noFill/>
        </p:spPr>
        <p:txBody>
          <a:bodyPr/>
          <a:lstStyle/>
          <a:p>
            <a:pPr eaLnBrk="1" hangingPunct="1"/>
            <a:r>
              <a:rPr lang="en-US" sz="4000"/>
              <a:t>Compilers, Compilers, Compilers!</a:t>
            </a:r>
          </a:p>
        </p:txBody>
      </p:sp>
      <p:sp>
        <p:nvSpPr>
          <p:cNvPr id="17411" name="Text Box 4"/>
          <p:cNvSpPr txBox="1">
            <a:spLocks noChangeArrowheads="1"/>
          </p:cNvSpPr>
          <p:nvPr/>
        </p:nvSpPr>
        <p:spPr bwMode="auto">
          <a:xfrm>
            <a:off x="228600" y="1484313"/>
            <a:ext cx="8763000" cy="185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/>
              <a:t>You must make sure that all programs you turn in compile and work with </a:t>
            </a:r>
            <a:r>
              <a:rPr lang="en-US">
                <a:solidFill>
                  <a:srgbClr val="FF0000"/>
                </a:solidFill>
              </a:rPr>
              <a:t>both</a:t>
            </a:r>
            <a:r>
              <a:rPr lang="en-US"/>
              <a:t> </a:t>
            </a:r>
            <a:r>
              <a:rPr lang="en-US">
                <a:solidFill>
                  <a:srgbClr val="800000"/>
                </a:solidFill>
              </a:rPr>
              <a:t>Visual C++ </a:t>
            </a:r>
            <a:r>
              <a:rPr lang="en-US"/>
              <a:t>and </a:t>
            </a:r>
            <a:r>
              <a:rPr lang="en-US">
                <a:solidFill>
                  <a:srgbClr val="A50021"/>
                </a:solidFill>
              </a:rPr>
              <a:t>gcc</a:t>
            </a:r>
            <a:r>
              <a:rPr lang="en-US">
                <a:solidFill>
                  <a:srgbClr val="800000"/>
                </a:solidFill>
              </a:rPr>
              <a:t> (under linux or Mac)!</a:t>
            </a:r>
            <a:r>
              <a:rPr lang="en-US"/>
              <a:t>  </a:t>
            </a:r>
          </a:p>
          <a:p>
            <a:pPr algn="ctr" eaLnBrk="1" hangingPunct="1"/>
            <a:endParaRPr lang="en-US"/>
          </a:p>
          <a:p>
            <a:pPr algn="ctr" eaLnBrk="1" hangingPunct="1"/>
            <a:r>
              <a:rPr lang="en-US" sz="2200">
                <a:solidFill>
                  <a:srgbClr val="6600CC"/>
                </a:solidFill>
              </a:rPr>
              <a:t>Note: Make sure your projects work with both compilers </a:t>
            </a:r>
            <a:br>
              <a:rPr lang="en-US" sz="2200">
                <a:solidFill>
                  <a:srgbClr val="6600CC"/>
                </a:solidFill>
              </a:rPr>
            </a:br>
            <a:r>
              <a:rPr lang="en-US" sz="2200">
                <a:solidFill>
                  <a:srgbClr val="C00000"/>
                </a:solidFill>
              </a:rPr>
              <a:t>at least a day or two </a:t>
            </a:r>
            <a:r>
              <a:rPr lang="en-US" sz="2200">
                <a:solidFill>
                  <a:srgbClr val="6600CC"/>
                </a:solidFill>
              </a:rPr>
              <a:t>before submitting them!  </a:t>
            </a:r>
          </a:p>
        </p:txBody>
      </p:sp>
      <p:sp>
        <p:nvSpPr>
          <p:cNvPr id="17412" name="Text Box 5"/>
          <p:cNvSpPr txBox="1">
            <a:spLocks noChangeArrowheads="1"/>
          </p:cNvSpPr>
          <p:nvPr/>
        </p:nvSpPr>
        <p:spPr bwMode="auto">
          <a:xfrm>
            <a:off x="381000" y="4582729"/>
            <a:ext cx="83820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dirty="0"/>
              <a:t>You can get a free copy of Apple </a:t>
            </a:r>
            <a:r>
              <a:rPr lang="en-US" dirty="0" err="1"/>
              <a:t>Xcode</a:t>
            </a:r>
            <a:r>
              <a:rPr lang="en-US" dirty="0"/>
              <a:t>/</a:t>
            </a:r>
            <a:r>
              <a:rPr lang="en-US" dirty="0" err="1"/>
              <a:t>gcc</a:t>
            </a:r>
            <a:r>
              <a:rPr lang="en-US" dirty="0"/>
              <a:t> from the Apple App store, or </a:t>
            </a:r>
            <a:r>
              <a:rPr lang="en-US" dirty="0">
                <a:solidFill>
                  <a:srgbClr val="7030A0"/>
                </a:solidFill>
              </a:rPr>
              <a:t>http://developer.apple.com/xcode</a:t>
            </a:r>
            <a:r>
              <a:rPr lang="en-US" dirty="0">
                <a:solidFill>
                  <a:srgbClr val="6600CC"/>
                </a:solidFill>
              </a:rPr>
              <a:t>/</a:t>
            </a:r>
          </a:p>
        </p:txBody>
      </p:sp>
      <p:sp>
        <p:nvSpPr>
          <p:cNvPr id="17413" name="Text Box 6"/>
          <p:cNvSpPr txBox="1">
            <a:spLocks noChangeArrowheads="1"/>
          </p:cNvSpPr>
          <p:nvPr/>
        </p:nvSpPr>
        <p:spPr bwMode="auto">
          <a:xfrm>
            <a:off x="1381125" y="5695950"/>
            <a:ext cx="66024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dirty="0"/>
              <a:t>You can also use </a:t>
            </a:r>
            <a:r>
              <a:rPr lang="en-US" dirty="0" err="1">
                <a:solidFill>
                  <a:srgbClr val="FF0000"/>
                </a:solidFill>
              </a:rPr>
              <a:t>gcc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and </a:t>
            </a:r>
            <a:r>
              <a:rPr lang="en-US" dirty="0">
                <a:solidFill>
                  <a:srgbClr val="FF0000"/>
                </a:solidFill>
              </a:rPr>
              <a:t>Visual C++ </a:t>
            </a:r>
            <a:r>
              <a:rPr lang="en-US" dirty="0"/>
              <a:t>in the </a:t>
            </a:r>
            <a:r>
              <a:rPr lang="en-US" dirty="0">
                <a:solidFill>
                  <a:srgbClr val="FF0000"/>
                </a:solidFill>
              </a:rPr>
              <a:t>lab</a:t>
            </a:r>
            <a:r>
              <a:rPr lang="en-US" dirty="0"/>
              <a:t>.</a:t>
            </a:r>
          </a:p>
        </p:txBody>
      </p:sp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519953" y="3675532"/>
            <a:ext cx="8382000" cy="677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dirty="0"/>
              <a:t>You can get a free copy of Visual C++ from: </a:t>
            </a:r>
            <a:r>
              <a:rPr lang="en-US" sz="1400" dirty="0">
                <a:solidFill>
                  <a:srgbClr val="6600CC"/>
                </a:solidFill>
              </a:rPr>
              <a:t>http://www.visualstudio.com/downloads/download-visual-studio-vs#d-express-windows-desktop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1" grpId="0" build="p"/>
      <p:bldP spid="17412" grpId="0"/>
      <p:bldP spid="17413" grpId="0"/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590" name="Picture 1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7800" y="2532063"/>
            <a:ext cx="2400300" cy="190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2582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376238"/>
            <a:ext cx="952500" cy="833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2578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152400"/>
            <a:ext cx="6667500" cy="1143000"/>
          </a:xfrm>
        </p:spPr>
        <p:txBody>
          <a:bodyPr/>
          <a:lstStyle/>
          <a:p>
            <a:r>
              <a:rPr lang="en-US" sz="3600"/>
              <a:t>Carey’s Thoughts on Teaching</a:t>
            </a:r>
          </a:p>
        </p:txBody>
      </p:sp>
      <p:sp>
        <p:nvSpPr>
          <p:cNvPr id="152581" name="Rectangle 5"/>
          <p:cNvSpPr>
            <a:spLocks noChangeArrowheads="1"/>
          </p:cNvSpPr>
          <p:nvPr/>
        </p:nvSpPr>
        <p:spPr bwMode="auto">
          <a:xfrm>
            <a:off x="0" y="5657850"/>
            <a:ext cx="7775575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/>
              <a:t>I reserve the right to </a:t>
            </a:r>
            <a:r>
              <a:rPr lang="en-US" sz="2400">
                <a:solidFill>
                  <a:srgbClr val="6600CC"/>
                </a:solidFill>
              </a:rPr>
              <a:t>wait until</a:t>
            </a:r>
            <a:br>
              <a:rPr lang="en-US" sz="2400">
                <a:solidFill>
                  <a:srgbClr val="6600CC"/>
                </a:solidFill>
              </a:rPr>
            </a:br>
            <a:r>
              <a:rPr lang="en-US" sz="2400">
                <a:solidFill>
                  <a:srgbClr val="6600CC"/>
                </a:solidFill>
              </a:rPr>
              <a:t>office hours</a:t>
            </a:r>
            <a:r>
              <a:rPr lang="en-US" sz="2400"/>
              <a:t> to answer advanced questions.</a:t>
            </a:r>
          </a:p>
        </p:txBody>
      </p:sp>
      <p:pic>
        <p:nvPicPr>
          <p:cNvPr id="152584" name="Picture 8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78" t="-4445" r="19722"/>
          <a:stretch>
            <a:fillRect/>
          </a:stretch>
        </p:blipFill>
        <p:spPr bwMode="auto">
          <a:xfrm>
            <a:off x="8132763" y="9525"/>
            <a:ext cx="328612" cy="44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2585" name="Rectangle 9"/>
          <p:cNvSpPr>
            <a:spLocks noChangeArrowheads="1"/>
          </p:cNvSpPr>
          <p:nvPr/>
        </p:nvSpPr>
        <p:spPr bwMode="auto">
          <a:xfrm>
            <a:off x="1736725" y="1274763"/>
            <a:ext cx="732790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/>
              <a:t>It’s more important that </a:t>
            </a:r>
            <a:r>
              <a:rPr lang="en-US" sz="2400">
                <a:solidFill>
                  <a:srgbClr val="6600CC"/>
                </a:solidFill>
              </a:rPr>
              <a:t>everyone understand</a:t>
            </a:r>
            <a:r>
              <a:rPr lang="en-US" sz="2400"/>
              <a:t> </a:t>
            </a:r>
            <a:br>
              <a:rPr lang="en-US" sz="2400"/>
            </a:br>
            <a:r>
              <a:rPr lang="en-US" sz="2400"/>
              <a:t>a topic than I </a:t>
            </a:r>
            <a:r>
              <a:rPr lang="en-US" sz="2400">
                <a:solidFill>
                  <a:srgbClr val="6600CC"/>
                </a:solidFill>
              </a:rPr>
              <a:t>finish a lecture on time</a:t>
            </a:r>
            <a:r>
              <a:rPr lang="en-US" sz="2400"/>
              <a:t>.</a:t>
            </a:r>
          </a:p>
        </p:txBody>
      </p:sp>
      <p:sp>
        <p:nvSpPr>
          <p:cNvPr id="152586" name="Rectangle 10"/>
          <p:cNvSpPr>
            <a:spLocks noChangeArrowheads="1"/>
          </p:cNvSpPr>
          <p:nvPr/>
        </p:nvSpPr>
        <p:spPr bwMode="auto">
          <a:xfrm>
            <a:off x="339725" y="2401888"/>
            <a:ext cx="610870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 dirty="0"/>
              <a:t>Don’t be shy!!!</a:t>
            </a:r>
          </a:p>
          <a:p>
            <a:pPr algn="ctr"/>
            <a:r>
              <a:rPr lang="en-US" sz="2400" dirty="0"/>
              <a:t>If something </a:t>
            </a:r>
            <a:r>
              <a:rPr lang="en-US" sz="2400" dirty="0">
                <a:solidFill>
                  <a:srgbClr val="6600CC"/>
                </a:solidFill>
              </a:rPr>
              <a:t>confuses you</a:t>
            </a:r>
            <a:r>
              <a:rPr lang="en-US" sz="2400" dirty="0"/>
              <a:t>…</a:t>
            </a:r>
          </a:p>
        </p:txBody>
      </p:sp>
      <p:sp>
        <p:nvSpPr>
          <p:cNvPr id="152591" name="AutoShape 15"/>
          <p:cNvSpPr>
            <a:spLocks noChangeArrowheads="1"/>
          </p:cNvSpPr>
          <p:nvPr/>
        </p:nvSpPr>
        <p:spPr bwMode="auto">
          <a:xfrm>
            <a:off x="7189788" y="2087563"/>
            <a:ext cx="1714500" cy="698500"/>
          </a:xfrm>
          <a:prstGeom prst="cloudCallout">
            <a:avLst>
              <a:gd name="adj1" fmla="val -55185"/>
              <a:gd name="adj2" fmla="val 98407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200"/>
              <a:t>Blah blah blah blah blah</a:t>
            </a:r>
          </a:p>
        </p:txBody>
      </p:sp>
      <p:sp>
        <p:nvSpPr>
          <p:cNvPr id="152589" name="Text Box 13"/>
          <p:cNvSpPr txBox="1">
            <a:spLocks noChangeArrowheads="1"/>
          </p:cNvSpPr>
          <p:nvPr/>
        </p:nvSpPr>
        <p:spPr bwMode="auto">
          <a:xfrm>
            <a:off x="7923213" y="2381250"/>
            <a:ext cx="582612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6000">
                <a:solidFill>
                  <a:srgbClr val="FF3300"/>
                </a:solidFill>
              </a:rPr>
              <a:t>?</a:t>
            </a:r>
          </a:p>
        </p:txBody>
      </p:sp>
      <p:sp>
        <p:nvSpPr>
          <p:cNvPr id="152592" name="Rectangle 16"/>
          <p:cNvSpPr>
            <a:spLocks noChangeArrowheads="1"/>
          </p:cNvSpPr>
          <p:nvPr/>
        </p:nvSpPr>
        <p:spPr bwMode="auto">
          <a:xfrm>
            <a:off x="573088" y="3248025"/>
            <a:ext cx="58626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/>
              <a:t>it probably </a:t>
            </a:r>
            <a:r>
              <a:rPr lang="en-US" sz="2400">
                <a:solidFill>
                  <a:srgbClr val="6600CC"/>
                </a:solidFill>
              </a:rPr>
              <a:t>confuses 5 other people</a:t>
            </a:r>
            <a:r>
              <a:rPr lang="en-US" sz="2400"/>
              <a:t> too.</a:t>
            </a:r>
          </a:p>
        </p:txBody>
      </p:sp>
      <p:sp>
        <p:nvSpPr>
          <p:cNvPr id="152593" name="Text Box 17"/>
          <p:cNvSpPr txBox="1">
            <a:spLocks noChangeArrowheads="1"/>
          </p:cNvSpPr>
          <p:nvPr/>
        </p:nvSpPr>
        <p:spPr bwMode="auto">
          <a:xfrm>
            <a:off x="8304213" y="2674938"/>
            <a:ext cx="582612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6000">
                <a:solidFill>
                  <a:srgbClr val="FF3300"/>
                </a:solidFill>
              </a:rPr>
              <a:t>?</a:t>
            </a:r>
          </a:p>
        </p:txBody>
      </p:sp>
      <p:sp>
        <p:nvSpPr>
          <p:cNvPr id="152594" name="Text Box 18"/>
          <p:cNvSpPr txBox="1">
            <a:spLocks noChangeArrowheads="1"/>
          </p:cNvSpPr>
          <p:nvPr/>
        </p:nvSpPr>
        <p:spPr bwMode="auto">
          <a:xfrm>
            <a:off x="7253288" y="2403475"/>
            <a:ext cx="582612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6000">
                <a:solidFill>
                  <a:srgbClr val="FF3300"/>
                </a:solidFill>
              </a:rPr>
              <a:t>?</a:t>
            </a:r>
          </a:p>
        </p:txBody>
      </p:sp>
      <p:sp>
        <p:nvSpPr>
          <p:cNvPr id="152595" name="Text Box 19"/>
          <p:cNvSpPr txBox="1">
            <a:spLocks noChangeArrowheads="1"/>
          </p:cNvSpPr>
          <p:nvPr/>
        </p:nvSpPr>
        <p:spPr bwMode="auto">
          <a:xfrm>
            <a:off x="8628063" y="2416175"/>
            <a:ext cx="582612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6000">
                <a:solidFill>
                  <a:srgbClr val="FF3300"/>
                </a:solidFill>
              </a:rPr>
              <a:t>?</a:t>
            </a:r>
          </a:p>
        </p:txBody>
      </p:sp>
      <p:sp>
        <p:nvSpPr>
          <p:cNvPr id="152596" name="Text Box 20"/>
          <p:cNvSpPr txBox="1">
            <a:spLocks noChangeArrowheads="1"/>
          </p:cNvSpPr>
          <p:nvPr/>
        </p:nvSpPr>
        <p:spPr bwMode="auto">
          <a:xfrm>
            <a:off x="7737475" y="2616200"/>
            <a:ext cx="582613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6000">
                <a:solidFill>
                  <a:srgbClr val="FF3300"/>
                </a:solidFill>
              </a:rPr>
              <a:t>?</a:t>
            </a:r>
          </a:p>
        </p:txBody>
      </p:sp>
      <p:sp>
        <p:nvSpPr>
          <p:cNvPr id="152597" name="Rectangle 21"/>
          <p:cNvSpPr>
            <a:spLocks noChangeArrowheads="1"/>
          </p:cNvSpPr>
          <p:nvPr/>
        </p:nvSpPr>
        <p:spPr bwMode="auto">
          <a:xfrm>
            <a:off x="149225" y="3687763"/>
            <a:ext cx="63801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/>
              <a:t>So </a:t>
            </a:r>
            <a:r>
              <a:rPr lang="en-US" sz="2400">
                <a:solidFill>
                  <a:srgbClr val="6600CC"/>
                </a:solidFill>
              </a:rPr>
              <a:t>always ask questions </a:t>
            </a:r>
            <a:r>
              <a:rPr lang="en-US" sz="2400"/>
              <a:t>if you’re confused!</a:t>
            </a:r>
          </a:p>
        </p:txBody>
      </p:sp>
      <p:sp>
        <p:nvSpPr>
          <p:cNvPr id="152598" name="Rectangle 22"/>
          <p:cNvSpPr>
            <a:spLocks noChangeArrowheads="1"/>
          </p:cNvSpPr>
          <p:nvPr/>
        </p:nvSpPr>
        <p:spPr bwMode="auto">
          <a:xfrm>
            <a:off x="1898650" y="4641850"/>
            <a:ext cx="574675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/>
              <a:t>Always save more </a:t>
            </a:r>
            <a:r>
              <a:rPr lang="en-US" sz="2400">
                <a:solidFill>
                  <a:srgbClr val="6600CC"/>
                </a:solidFill>
              </a:rPr>
              <a:t>advanced questions</a:t>
            </a:r>
            <a:r>
              <a:rPr lang="en-US" sz="2400"/>
              <a:t> for office hours or break.</a:t>
            </a:r>
          </a:p>
        </p:txBody>
      </p:sp>
      <p:pic>
        <p:nvPicPr>
          <p:cNvPr id="152603" name="Picture 2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6775" y="5260975"/>
            <a:ext cx="1755775" cy="1363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2604" name="Picture 2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350" y="1158875"/>
            <a:ext cx="1492250" cy="14986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2605" name="Line 29"/>
          <p:cNvSpPr>
            <a:spLocks noChangeShapeType="1"/>
          </p:cNvSpPr>
          <p:nvPr/>
        </p:nvSpPr>
        <p:spPr bwMode="auto">
          <a:xfrm>
            <a:off x="438150" y="1082675"/>
            <a:ext cx="1614488" cy="1622425"/>
          </a:xfrm>
          <a:prstGeom prst="line">
            <a:avLst/>
          </a:prstGeom>
          <a:noFill/>
          <a:ln w="1270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152608" name="Group 32"/>
          <p:cNvGrpSpPr>
            <a:grpSpLocks/>
          </p:cNvGrpSpPr>
          <p:nvPr/>
        </p:nvGrpSpPr>
        <p:grpSpPr bwMode="auto">
          <a:xfrm>
            <a:off x="1485900" y="1120775"/>
            <a:ext cx="6315075" cy="3400425"/>
            <a:chOff x="936" y="706"/>
            <a:chExt cx="3978" cy="2142"/>
          </a:xfrm>
        </p:grpSpPr>
        <p:pic>
          <p:nvPicPr>
            <p:cNvPr id="152602" name="Picture 26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6" y="706"/>
              <a:ext cx="3978" cy="21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52606" name="Picture 30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56" y="1510"/>
              <a:ext cx="852" cy="13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52607" name="Picture 31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78" y="2072"/>
              <a:ext cx="828" cy="7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526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525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525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525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525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525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525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526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526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 nodeType="clickPar">
                      <p:stCondLst>
                        <p:cond delay="indefinite"/>
                      </p:stCondLst>
                      <p:childTnLst>
                        <p:par>
                          <p:cTn id="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6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1526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/>
                                        <p:tgtEl>
                                          <p:spTgt spid="1526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2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 nodeType="clickPar">
                      <p:stCondLst>
                        <p:cond delay="indefinite"/>
                      </p:stCondLst>
                      <p:childTnLst>
                        <p:par>
                          <p:cTn id="7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2581" grpId="0"/>
      <p:bldP spid="152585" grpId="0"/>
      <p:bldP spid="152586" grpId="0"/>
      <p:bldP spid="152591" grpId="0" animBg="1"/>
      <p:bldP spid="152591" grpId="1" animBg="1"/>
      <p:bldP spid="152589" grpId="0"/>
      <p:bldP spid="152592" grpId="0"/>
      <p:bldP spid="152593" grpId="0"/>
      <p:bldP spid="152594" grpId="0"/>
      <p:bldP spid="152595" grpId="0"/>
      <p:bldP spid="152596" grpId="0"/>
      <p:bldP spid="152597" grpId="0"/>
      <p:bldP spid="152598" grpId="0"/>
      <p:bldP spid="15260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3"/>
          <p:cNvSpPr>
            <a:spLocks noGrp="1" noChangeArrowheads="1"/>
          </p:cNvSpPr>
          <p:nvPr>
            <p:ph type="title"/>
          </p:nvPr>
        </p:nvSpPr>
        <p:spPr>
          <a:xfrm>
            <a:off x="174812" y="-158496"/>
            <a:ext cx="8794376" cy="1143000"/>
          </a:xfrm>
          <a:noFill/>
        </p:spPr>
        <p:txBody>
          <a:bodyPr/>
          <a:lstStyle/>
          <a:p>
            <a:pPr eaLnBrk="1" hangingPunct="1"/>
            <a:r>
              <a:rPr lang="en-US" sz="4000" dirty="0"/>
              <a:t>Take Only 12 Units This Quarter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5007" y="3191434"/>
            <a:ext cx="3451428" cy="329004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004047" y="930496"/>
            <a:ext cx="71359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Really?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74812" y="1676375"/>
            <a:ext cx="879437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Yes. Many students </a:t>
            </a:r>
            <a:r>
              <a:rPr lang="en-US" sz="2800" dirty="0">
                <a:solidFill>
                  <a:srgbClr val="FF0000"/>
                </a:solidFill>
              </a:rPr>
              <a:t>struggle</a:t>
            </a:r>
            <a:r>
              <a:rPr lang="en-US" sz="2800" dirty="0"/>
              <a:t> in CS32 even </a:t>
            </a:r>
            <a:br>
              <a:rPr lang="en-US" sz="2800" dirty="0"/>
            </a:br>
            <a:r>
              <a:rPr lang="en-US" sz="2800" dirty="0"/>
              <a:t>with </a:t>
            </a:r>
            <a:r>
              <a:rPr lang="en-US" sz="2800" dirty="0">
                <a:solidFill>
                  <a:srgbClr val="FF0000"/>
                </a:solidFill>
              </a:rPr>
              <a:t>just 12 units </a:t>
            </a:r>
            <a:r>
              <a:rPr lang="en-US" sz="2800" dirty="0"/>
              <a:t>(let alone 16 or 20)…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1348" y="3165447"/>
            <a:ext cx="52130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You’re only going to have one chance to learn </a:t>
            </a:r>
            <a:r>
              <a:rPr lang="en-US" sz="2400" dirty="0">
                <a:solidFill>
                  <a:srgbClr val="6600CC"/>
                </a:solidFill>
              </a:rPr>
              <a:t>data structures &amp; algorithms</a:t>
            </a:r>
            <a:r>
              <a:rPr lang="en-US" sz="2400" dirty="0"/>
              <a:t>…</a:t>
            </a:r>
          </a:p>
        </p:txBody>
      </p:sp>
      <p:sp>
        <p:nvSpPr>
          <p:cNvPr id="3" name="Rectangle 2"/>
          <p:cNvSpPr/>
          <p:nvPr/>
        </p:nvSpPr>
        <p:spPr>
          <a:xfrm>
            <a:off x="31348" y="4469760"/>
            <a:ext cx="531164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and it’s foundational to everything you’ll study at UCLA, not to mention </a:t>
            </a:r>
            <a:r>
              <a:rPr lang="en-US" sz="2400" dirty="0">
                <a:solidFill>
                  <a:srgbClr val="6600CC"/>
                </a:solidFill>
              </a:rPr>
              <a:t>job/internship interviews</a:t>
            </a:r>
            <a:r>
              <a:rPr lang="en-US" sz="2400" dirty="0"/>
              <a:t>!</a:t>
            </a:r>
          </a:p>
        </p:txBody>
      </p:sp>
      <p:sp>
        <p:nvSpPr>
          <p:cNvPr id="9" name="Rectangle 8"/>
          <p:cNvSpPr/>
          <p:nvPr/>
        </p:nvSpPr>
        <p:spPr>
          <a:xfrm>
            <a:off x="192739" y="5923689"/>
            <a:ext cx="498885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Take the time to do it right!</a:t>
            </a:r>
          </a:p>
        </p:txBody>
      </p:sp>
    </p:spTree>
    <p:extLst>
      <p:ext uri="{BB962C8B-B14F-4D97-AF65-F5344CB8AC3E}">
        <p14:creationId xmlns:p14="http://schemas.microsoft.com/office/powerpoint/2010/main" val="3714539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  <p:bldP spid="8" grpId="0"/>
      <p:bldP spid="3" grpId="0"/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3"/>
          <p:cNvSpPr>
            <a:spLocks noGrp="1" noChangeArrowheads="1"/>
          </p:cNvSpPr>
          <p:nvPr>
            <p:ph type="title"/>
          </p:nvPr>
        </p:nvSpPr>
        <p:spPr>
          <a:xfrm>
            <a:off x="-26894" y="-158496"/>
            <a:ext cx="9260541" cy="1143000"/>
          </a:xfrm>
          <a:noFill/>
        </p:spPr>
        <p:txBody>
          <a:bodyPr/>
          <a:lstStyle/>
          <a:p>
            <a:pPr eaLnBrk="1" hangingPunct="1"/>
            <a:r>
              <a:rPr lang="en-US" sz="4000" dirty="0"/>
              <a:t>Use Me As a Resource!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1348" y="1052842"/>
            <a:ext cx="911265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If you’re </a:t>
            </a:r>
            <a:r>
              <a:rPr lang="en-US" sz="2800" dirty="0">
                <a:solidFill>
                  <a:srgbClr val="FF0000"/>
                </a:solidFill>
              </a:rPr>
              <a:t>struggling with projects</a:t>
            </a:r>
            <a:r>
              <a:rPr lang="en-US" sz="2800" dirty="0"/>
              <a:t>,</a:t>
            </a:r>
            <a:r>
              <a:rPr lang="en-US" sz="2800" dirty="0">
                <a:solidFill>
                  <a:srgbClr val="FF0000"/>
                </a:solidFill>
              </a:rPr>
              <a:t> stressing out on exams</a:t>
            </a:r>
            <a:r>
              <a:rPr lang="en-US" sz="2800" dirty="0"/>
              <a:t>,</a:t>
            </a:r>
            <a:r>
              <a:rPr lang="en-US" sz="2800" dirty="0">
                <a:solidFill>
                  <a:srgbClr val="FF0000"/>
                </a:solidFill>
              </a:rPr>
              <a:t> not getting the material</a:t>
            </a:r>
            <a:r>
              <a:rPr lang="en-US" sz="2800" dirty="0"/>
              <a:t>,</a:t>
            </a:r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dirty="0"/>
              <a:t>or just need some advice about life.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81522" y="2665178"/>
            <a:ext cx="879437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6600CC"/>
                </a:solidFill>
              </a:rPr>
              <a:t>Come meet with me </a:t>
            </a:r>
            <a:br>
              <a:rPr lang="en-US" sz="2800" dirty="0"/>
            </a:br>
            <a:r>
              <a:rPr lang="en-US" sz="2800" dirty="0">
                <a:solidFill>
                  <a:srgbClr val="FF6600"/>
                </a:solidFill>
              </a:rPr>
              <a:t>Schedule a video chat</a:t>
            </a:r>
          </a:p>
          <a:p>
            <a:pPr algn="ctr"/>
            <a:r>
              <a:rPr lang="en-US" sz="2800" dirty="0">
                <a:solidFill>
                  <a:srgbClr val="00B050"/>
                </a:solidFill>
              </a:rPr>
              <a:t>Let’s talk on the phone</a:t>
            </a:r>
          </a:p>
          <a:p>
            <a:pPr algn="ctr"/>
            <a:r>
              <a:rPr lang="en-US" sz="2800" dirty="0">
                <a:solidFill>
                  <a:srgbClr val="FF00FF"/>
                </a:solidFill>
              </a:rPr>
              <a:t>Or grab a coffee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90599" y="4994255"/>
            <a:ext cx="489921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Don’t wait until 8</a:t>
            </a:r>
            <a:r>
              <a:rPr lang="en-US" sz="2800" baseline="30000" dirty="0"/>
              <a:t>th</a:t>
            </a:r>
            <a:r>
              <a:rPr lang="en-US" sz="2800" dirty="0"/>
              <a:t> week when it’s too late!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t="21981" b="16854"/>
          <a:stretch/>
        </p:blipFill>
        <p:spPr>
          <a:xfrm>
            <a:off x="6352601" y="4404798"/>
            <a:ext cx="2695015" cy="2330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186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  <p:bldP spid="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3"/>
          <p:cNvSpPr>
            <a:spLocks noGrp="1" noChangeArrowheads="1"/>
          </p:cNvSpPr>
          <p:nvPr>
            <p:ph type="title"/>
          </p:nvPr>
        </p:nvSpPr>
        <p:spPr>
          <a:xfrm>
            <a:off x="533400" y="-158496"/>
            <a:ext cx="8077200" cy="1143000"/>
          </a:xfrm>
          <a:noFill/>
        </p:spPr>
        <p:txBody>
          <a:bodyPr/>
          <a:lstStyle/>
          <a:p>
            <a:pPr eaLnBrk="1" hangingPunct="1"/>
            <a:r>
              <a:rPr lang="en-US" sz="4000" dirty="0"/>
              <a:t>Letters </a:t>
            </a:r>
            <a:r>
              <a:rPr lang="en-US" sz="4000"/>
              <a:t>of Recommendation</a:t>
            </a:r>
            <a:endParaRPr lang="en-US" sz="4000" dirty="0"/>
          </a:p>
        </p:txBody>
      </p:sp>
      <p:sp>
        <p:nvSpPr>
          <p:cNvPr id="17412" name="Text Box 5"/>
          <p:cNvSpPr txBox="1">
            <a:spLocks noChangeArrowheads="1"/>
          </p:cNvSpPr>
          <p:nvPr/>
        </p:nvSpPr>
        <p:spPr bwMode="auto">
          <a:xfrm>
            <a:off x="381000" y="1053145"/>
            <a:ext cx="8382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dirty="0"/>
              <a:t>If you want a letter of recommendation from me…</a:t>
            </a:r>
            <a:endParaRPr lang="en-US" dirty="0">
              <a:solidFill>
                <a:srgbClr val="6600CC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0066" y="1662557"/>
            <a:ext cx="5909625" cy="26534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460248" y="4497385"/>
            <a:ext cx="83820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2000" dirty="0"/>
              <a:t>Be one of the </a:t>
            </a:r>
            <a:r>
              <a:rPr lang="en-US" sz="2000" dirty="0">
                <a:solidFill>
                  <a:srgbClr val="FF0000"/>
                </a:solidFill>
              </a:rPr>
              <a:t>top 3 students </a:t>
            </a:r>
            <a:r>
              <a:rPr lang="en-US" sz="2000" dirty="0"/>
              <a:t>in my class.</a:t>
            </a:r>
            <a:endParaRPr lang="en-US" sz="1100" dirty="0"/>
          </a:p>
        </p:txBody>
      </p:sp>
      <p:sp>
        <p:nvSpPr>
          <p:cNvPr id="2" name="Rectangle 1"/>
          <p:cNvSpPr/>
          <p:nvPr/>
        </p:nvSpPr>
        <p:spPr>
          <a:xfrm>
            <a:off x="4095750" y="3905250"/>
            <a:ext cx="57150" cy="114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6666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000025" y="3862372"/>
            <a:ext cx="24237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Calibri" panose="020F0502020204030204" pitchFamily="34" charset="0"/>
              </a:rPr>
              <a:t>5</a:t>
            </a:r>
          </a:p>
        </p:txBody>
      </p:sp>
      <p:sp>
        <p:nvSpPr>
          <p:cNvPr id="9" name="Text Box 5"/>
          <p:cNvSpPr txBox="1">
            <a:spLocks noChangeArrowheads="1"/>
          </p:cNvSpPr>
          <p:nvPr/>
        </p:nvSpPr>
        <p:spPr bwMode="auto">
          <a:xfrm>
            <a:off x="460248" y="5090369"/>
            <a:ext cx="83820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2000" dirty="0"/>
              <a:t>Oh, and by the way, </a:t>
            </a:r>
            <a:r>
              <a:rPr lang="en-US" sz="2000" dirty="0" err="1"/>
              <a:t>LoRs</a:t>
            </a:r>
            <a:r>
              <a:rPr lang="en-US" sz="2000" dirty="0"/>
              <a:t> from </a:t>
            </a:r>
            <a:r>
              <a:rPr lang="en-US" sz="2000" dirty="0">
                <a:solidFill>
                  <a:srgbClr val="FF0000"/>
                </a:solidFill>
              </a:rPr>
              <a:t>lower-division profs (like me)</a:t>
            </a:r>
            <a:br>
              <a:rPr lang="en-US" sz="2000" dirty="0">
                <a:solidFill>
                  <a:srgbClr val="FF0000"/>
                </a:solidFill>
              </a:rPr>
            </a:br>
            <a:r>
              <a:rPr lang="en-US" sz="2000" dirty="0"/>
              <a:t>actually </a:t>
            </a:r>
            <a:r>
              <a:rPr lang="en-US" sz="2000" dirty="0">
                <a:solidFill>
                  <a:srgbClr val="FF0000"/>
                </a:solidFill>
              </a:rPr>
              <a:t>hurt your chances </a:t>
            </a:r>
            <a:r>
              <a:rPr lang="en-US" sz="2000" dirty="0"/>
              <a:t>of getting into grad school.</a:t>
            </a:r>
            <a:endParaRPr lang="en-US" sz="1100" dirty="0"/>
          </a:p>
        </p:txBody>
      </p:sp>
      <p:sp>
        <p:nvSpPr>
          <p:cNvPr id="10" name="Text Box 5"/>
          <p:cNvSpPr txBox="1">
            <a:spLocks noChangeArrowheads="1"/>
          </p:cNvSpPr>
          <p:nvPr/>
        </p:nvSpPr>
        <p:spPr bwMode="auto">
          <a:xfrm>
            <a:off x="381000" y="5930955"/>
            <a:ext cx="85344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2000" dirty="0"/>
              <a:t>If you want to increase your odds of getting into grad school, </a:t>
            </a:r>
            <a:br>
              <a:rPr lang="en-US" sz="2000" dirty="0"/>
            </a:br>
            <a:r>
              <a:rPr lang="en-US" sz="2000" dirty="0"/>
              <a:t>do </a:t>
            </a:r>
            <a:r>
              <a:rPr lang="en-US" sz="2000" dirty="0">
                <a:solidFill>
                  <a:srgbClr val="FF0000"/>
                </a:solidFill>
              </a:rPr>
              <a:t>research with an upper-div prof</a:t>
            </a:r>
            <a:r>
              <a:rPr lang="en-US" sz="2000" dirty="0"/>
              <a:t> and get a </a:t>
            </a:r>
            <a:r>
              <a:rPr lang="en-US" sz="2000" dirty="0" err="1"/>
              <a:t>LoR</a:t>
            </a:r>
            <a:r>
              <a:rPr lang="en-US" sz="2000" dirty="0"/>
              <a:t> from them!</a:t>
            </a:r>
          </a:p>
        </p:txBody>
      </p:sp>
    </p:spTree>
    <p:extLst>
      <p:ext uri="{BB962C8B-B14F-4D97-AF65-F5344CB8AC3E}">
        <p14:creationId xmlns:p14="http://schemas.microsoft.com/office/powerpoint/2010/main" val="2228656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9" grpId="0" build="p"/>
      <p:bldP spid="10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 now for a fun game!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262" y="1309892"/>
            <a:ext cx="8328042" cy="45678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98780" y="6177673"/>
            <a:ext cx="85683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Is this guy a </a:t>
            </a:r>
            <a:r>
              <a:rPr lang="en-US" dirty="0">
                <a:solidFill>
                  <a:srgbClr val="0070C0"/>
                </a:solidFill>
              </a:rPr>
              <a:t>programming language inventor</a:t>
            </a:r>
            <a:r>
              <a:rPr lang="en-US" dirty="0"/>
              <a:t>… or a </a:t>
            </a:r>
            <a:r>
              <a:rPr lang="en-US" dirty="0">
                <a:solidFill>
                  <a:srgbClr val="FF0000"/>
                </a:solidFill>
              </a:rPr>
              <a:t>SERIAL KILLER?!?!</a:t>
            </a:r>
          </a:p>
        </p:txBody>
      </p:sp>
    </p:spTree>
    <p:extLst>
      <p:ext uri="{BB962C8B-B14F-4D97-AF65-F5344CB8AC3E}">
        <p14:creationId xmlns:p14="http://schemas.microsoft.com/office/powerpoint/2010/main" val="7064738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Text Box 4"/>
          <p:cNvSpPr txBox="1">
            <a:spLocks noChangeArrowheads="1"/>
          </p:cNvSpPr>
          <p:nvPr/>
        </p:nvSpPr>
        <p:spPr bwMode="auto">
          <a:xfrm>
            <a:off x="1049226" y="464119"/>
            <a:ext cx="7048724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3600" dirty="0"/>
              <a:t>Alright… </a:t>
            </a:r>
            <a:r>
              <a:rPr lang="en-US" sz="3600" dirty="0">
                <a:solidFill>
                  <a:srgbClr val="800000"/>
                </a:solidFill>
              </a:rPr>
              <a:t>Enough administration!</a:t>
            </a:r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2755859" y="1503215"/>
            <a:ext cx="366318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3200" dirty="0"/>
              <a:t>Let’s learn about…</a:t>
            </a:r>
            <a:endParaRPr lang="en-US" sz="3200" dirty="0">
              <a:solidFill>
                <a:srgbClr val="800000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4776099" y="2644136"/>
            <a:ext cx="3588299" cy="3272614"/>
            <a:chOff x="1497341" y="3797998"/>
            <a:chExt cx="2953053" cy="2455475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42023" y="4317733"/>
              <a:ext cx="2063689" cy="1935740"/>
            </a:xfrm>
            <a:prstGeom prst="rect">
              <a:avLst/>
            </a:prstGeom>
          </p:spPr>
        </p:pic>
        <p:sp>
          <p:nvSpPr>
            <p:cNvPr id="10" name="Text Box 4"/>
            <p:cNvSpPr txBox="1">
              <a:spLocks noChangeArrowheads="1"/>
            </p:cNvSpPr>
            <p:nvPr/>
          </p:nvSpPr>
          <p:spPr bwMode="auto">
            <a:xfrm>
              <a:off x="1497341" y="3797998"/>
              <a:ext cx="2953053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9pPr>
            </a:lstStyle>
            <a:p>
              <a:pPr algn="ctr" eaLnBrk="1" hangingPunct="1"/>
              <a:r>
                <a:rPr lang="en-US" sz="2800" dirty="0">
                  <a:solidFill>
                    <a:srgbClr val="FF0000"/>
                  </a:solidFill>
                </a:rPr>
                <a:t>Data Structures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584946" y="2644136"/>
            <a:ext cx="3088633" cy="3919064"/>
            <a:chOff x="5563498" y="3807051"/>
            <a:chExt cx="2541844" cy="2940511"/>
          </a:xfrm>
        </p:grpSpPr>
        <p:sp>
          <p:nvSpPr>
            <p:cNvPr id="11" name="Text Box 4"/>
            <p:cNvSpPr txBox="1">
              <a:spLocks noChangeArrowheads="1"/>
            </p:cNvSpPr>
            <p:nvPr/>
          </p:nvSpPr>
          <p:spPr bwMode="auto">
            <a:xfrm>
              <a:off x="6075620" y="3807051"/>
              <a:ext cx="2029722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9pPr>
            </a:lstStyle>
            <a:p>
              <a:pPr algn="ctr" eaLnBrk="1" hangingPunct="1"/>
              <a:r>
                <a:rPr lang="en-US" sz="2800" dirty="0">
                  <a:solidFill>
                    <a:srgbClr val="FF0000"/>
                  </a:solidFill>
                </a:rPr>
                <a:t>Algorithms</a:t>
              </a:r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5563498" y="4042462"/>
              <a:ext cx="2541844" cy="2705100"/>
              <a:chOff x="5611091" y="4042462"/>
              <a:chExt cx="2541844" cy="2705100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7193"/>
              <a:stretch/>
            </p:blipFill>
            <p:spPr>
              <a:xfrm>
                <a:off x="6075620" y="4042462"/>
                <a:ext cx="2077315" cy="2705100"/>
              </a:xfrm>
              <a:prstGeom prst="rect">
                <a:avLst/>
              </a:prstGeom>
            </p:spPr>
          </p:pic>
          <p:sp>
            <p:nvSpPr>
              <p:cNvPr id="6" name="Rectangle 5"/>
              <p:cNvSpPr/>
              <p:nvPr/>
            </p:nvSpPr>
            <p:spPr>
              <a:xfrm>
                <a:off x="5611091" y="4558145"/>
                <a:ext cx="831273" cy="83686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-76200"/>
            <a:ext cx="7772400" cy="1143000"/>
          </a:xfrm>
        </p:spPr>
        <p:txBody>
          <a:bodyPr/>
          <a:lstStyle/>
          <a:p>
            <a:pPr eaLnBrk="1" hangingPunct="1"/>
            <a:r>
              <a:rPr lang="en-US"/>
              <a:t>What is an Algorithm</a:t>
            </a:r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323850" y="933450"/>
            <a:ext cx="8001000" cy="993775"/>
            <a:chOff x="192" y="690"/>
            <a:chExt cx="5040" cy="626"/>
          </a:xfrm>
        </p:grpSpPr>
        <p:sp>
          <p:nvSpPr>
            <p:cNvPr id="22534" name="Rectangle 4"/>
            <p:cNvSpPr>
              <a:spLocks noChangeArrowheads="1"/>
            </p:cNvSpPr>
            <p:nvPr/>
          </p:nvSpPr>
          <p:spPr bwMode="auto">
            <a:xfrm>
              <a:off x="192" y="720"/>
              <a:ext cx="5040" cy="5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en-US" sz="2800" dirty="0">
                  <a:cs typeface="Courier New" pitchFamily="49" charset="0"/>
                </a:rPr>
                <a:t>      An </a:t>
              </a:r>
              <a:r>
                <a:rPr lang="en-US" sz="2800" dirty="0">
                  <a:solidFill>
                    <a:srgbClr val="008080"/>
                  </a:solidFill>
                  <a:cs typeface="Courier New" pitchFamily="49" charset="0"/>
                </a:rPr>
                <a:t>algorithm</a:t>
              </a:r>
              <a:r>
                <a:rPr lang="en-US" sz="2800" dirty="0">
                  <a:cs typeface="Courier New" pitchFamily="49" charset="0"/>
                </a:rPr>
                <a:t> is a set of </a:t>
              </a:r>
              <a:r>
                <a:rPr lang="en-US" sz="2800" dirty="0">
                  <a:solidFill>
                    <a:srgbClr val="800000"/>
                  </a:solidFill>
                  <a:cs typeface="Courier New" pitchFamily="49" charset="0"/>
                </a:rPr>
                <a:t>instructions/steps  </a:t>
              </a:r>
              <a:br>
                <a:rPr lang="en-US" sz="2800" dirty="0">
                  <a:solidFill>
                    <a:srgbClr val="800000"/>
                  </a:solidFill>
                  <a:cs typeface="Courier New" pitchFamily="49" charset="0"/>
                </a:rPr>
              </a:br>
              <a:r>
                <a:rPr lang="en-US" sz="2800" dirty="0">
                  <a:solidFill>
                    <a:srgbClr val="800000"/>
                  </a:solidFill>
                  <a:cs typeface="Courier New" pitchFamily="49" charset="0"/>
                </a:rPr>
                <a:t>      </a:t>
              </a:r>
              <a:r>
                <a:rPr lang="en-US" sz="2800" dirty="0">
                  <a:cs typeface="Courier New" pitchFamily="49" charset="0"/>
                </a:rPr>
                <a:t>that solves a particular problem. </a:t>
              </a:r>
              <a:endParaRPr lang="en-US" sz="2800" dirty="0"/>
            </a:p>
          </p:txBody>
        </p:sp>
        <p:pic>
          <p:nvPicPr>
            <p:cNvPr id="22535" name="Picture 10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9999" r="28125" b="10001"/>
            <a:stretch>
              <a:fillRect/>
            </a:stretch>
          </p:blipFill>
          <p:spPr bwMode="auto">
            <a:xfrm>
              <a:off x="231" y="690"/>
              <a:ext cx="336" cy="3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2537" name="Text Box 9"/>
          <p:cNvSpPr txBox="1">
            <a:spLocks noChangeArrowheads="1"/>
          </p:cNvSpPr>
          <p:nvPr/>
        </p:nvSpPr>
        <p:spPr bwMode="auto">
          <a:xfrm>
            <a:off x="1949450" y="2354263"/>
            <a:ext cx="4344988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/>
              <a:t>Each algorithm operates </a:t>
            </a:r>
            <a:br>
              <a:rPr lang="en-US" sz="2400"/>
            </a:br>
            <a:r>
              <a:rPr lang="en-US" sz="2400"/>
              <a:t>on </a:t>
            </a:r>
            <a:r>
              <a:rPr lang="en-US" sz="2400">
                <a:solidFill>
                  <a:srgbClr val="6600CC"/>
                </a:solidFill>
              </a:rPr>
              <a:t>input data.</a:t>
            </a:r>
          </a:p>
        </p:txBody>
      </p:sp>
      <p:sp>
        <p:nvSpPr>
          <p:cNvPr id="22538" name="Text Box 10"/>
          <p:cNvSpPr txBox="1">
            <a:spLocks noChangeArrowheads="1"/>
          </p:cNvSpPr>
          <p:nvPr/>
        </p:nvSpPr>
        <p:spPr bwMode="auto">
          <a:xfrm>
            <a:off x="2719388" y="3503613"/>
            <a:ext cx="4244975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/>
              <a:t>Each algorithm produces </a:t>
            </a:r>
            <a:br>
              <a:rPr lang="en-US" sz="2400"/>
            </a:br>
            <a:r>
              <a:rPr lang="en-US" sz="2400"/>
              <a:t>an </a:t>
            </a:r>
            <a:r>
              <a:rPr lang="en-US" sz="2400">
                <a:solidFill>
                  <a:srgbClr val="6600CC"/>
                </a:solidFill>
              </a:rPr>
              <a:t>output result</a:t>
            </a:r>
            <a:r>
              <a:rPr lang="en-US" sz="2400"/>
              <a:t>.</a:t>
            </a:r>
          </a:p>
        </p:txBody>
      </p:sp>
      <p:sp>
        <p:nvSpPr>
          <p:cNvPr id="22540" name="Text Box 12"/>
          <p:cNvSpPr txBox="1">
            <a:spLocks noChangeArrowheads="1"/>
          </p:cNvSpPr>
          <p:nvPr/>
        </p:nvSpPr>
        <p:spPr bwMode="auto">
          <a:xfrm>
            <a:off x="-517525" y="4570413"/>
            <a:ext cx="917575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/>
              <a:t>Each algorithm can be classified by </a:t>
            </a:r>
            <a:br>
              <a:rPr lang="en-US" sz="2400"/>
            </a:br>
            <a:r>
              <a:rPr lang="en-US" sz="2400">
                <a:solidFill>
                  <a:srgbClr val="6600CC"/>
                </a:solidFill>
              </a:rPr>
              <a:t>how long it takes to run</a:t>
            </a:r>
            <a:r>
              <a:rPr lang="en-US" sz="2400"/>
              <a:t> on a particular input.</a:t>
            </a:r>
          </a:p>
        </p:txBody>
      </p:sp>
      <p:sp>
        <p:nvSpPr>
          <p:cNvPr id="22541" name="Text Box 13"/>
          <p:cNvSpPr txBox="1">
            <a:spLocks noChangeArrowheads="1"/>
          </p:cNvSpPr>
          <p:nvPr/>
        </p:nvSpPr>
        <p:spPr bwMode="auto">
          <a:xfrm>
            <a:off x="368300" y="5776913"/>
            <a:ext cx="917575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/>
              <a:t>Each algorithm can be classified by </a:t>
            </a:r>
            <a:br>
              <a:rPr lang="en-US" sz="2400"/>
            </a:br>
            <a:r>
              <a:rPr lang="en-US" sz="2400">
                <a:solidFill>
                  <a:srgbClr val="6600CC"/>
                </a:solidFill>
              </a:rPr>
              <a:t>the quality of its results.</a:t>
            </a:r>
            <a:endParaRPr lang="en-US" sz="2400"/>
          </a:p>
        </p:txBody>
      </p:sp>
      <p:pic>
        <p:nvPicPr>
          <p:cNvPr id="22542" name="Picture 1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1388" y="2193925"/>
            <a:ext cx="1238250" cy="1200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2545" name="WordArt 17"/>
          <p:cNvSpPr>
            <a:spLocks noChangeArrowheads="1" noChangeShapeType="1" noTextEdit="1"/>
          </p:cNvSpPr>
          <p:nvPr/>
        </p:nvSpPr>
        <p:spPr bwMode="auto">
          <a:xfrm>
            <a:off x="2246313" y="3441700"/>
            <a:ext cx="582612" cy="1008063"/>
          </a:xfrm>
          <a:prstGeom prst="rect">
            <a:avLst/>
          </a:prstGeom>
        </p:spPr>
        <p:txBody>
          <a:bodyPr wrap="none" fromWordArt="1">
            <a:prstTxWarp prst="textSlantUp">
              <a:avLst>
                <a:gd name="adj" fmla="val 10495"/>
              </a:avLst>
            </a:prstTxWarp>
          </a:bodyPr>
          <a:lstStyle/>
          <a:p>
            <a:pPr algn="ctr"/>
            <a:r>
              <a:rPr lang="en-US" sz="3600" kern="10">
                <a:ln w="9525">
                  <a:solidFill>
                    <a:srgbClr val="CC99FF"/>
                  </a:solidFill>
                  <a:round/>
                  <a:headEnd/>
                  <a:tailEnd/>
                </a:ln>
                <a:gradFill rotWithShape="0">
                  <a:gsLst>
                    <a:gs pos="0">
                      <a:srgbClr val="6600CC"/>
                    </a:gs>
                    <a:gs pos="100000">
                      <a:srgbClr val="CC00CC"/>
                    </a:gs>
                  </a:gsLst>
                  <a:lin ang="5400000" scaled="1"/>
                </a:gradFill>
                <a:effectLst>
                  <a:outerShdw dist="53882" dir="2700000" algn="ctr" rotWithShape="0">
                    <a:srgbClr val="9999FF">
                      <a:alpha val="80000"/>
                    </a:srgbClr>
                  </a:outerShdw>
                </a:effectLst>
                <a:latin typeface="Impact"/>
              </a:rPr>
              <a:t>42</a:t>
            </a:r>
          </a:p>
        </p:txBody>
      </p:sp>
      <p:pic>
        <p:nvPicPr>
          <p:cNvPr id="22546" name="Picture 1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2825" y="4232275"/>
            <a:ext cx="1463675" cy="1536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547" name="Picture 19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713" y="5535613"/>
            <a:ext cx="1328737" cy="1322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37" grpId="0"/>
      <p:bldP spid="22538" grpId="0"/>
      <p:bldP spid="22540" grpId="0"/>
      <p:bldP spid="22541" grpId="0"/>
      <p:bldP spid="2254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2"/>
          <p:cNvSpPr>
            <a:spLocks noGrp="1" noChangeArrowheads="1"/>
          </p:cNvSpPr>
          <p:nvPr>
            <p:ph type="title"/>
          </p:nvPr>
        </p:nvSpPr>
        <p:spPr>
          <a:xfrm>
            <a:off x="744538" y="0"/>
            <a:ext cx="7772400" cy="1143000"/>
          </a:xfrm>
        </p:spPr>
        <p:txBody>
          <a:bodyPr/>
          <a:lstStyle/>
          <a:p>
            <a:r>
              <a:rPr lang="en-US" sz="3200"/>
              <a:t>Algorithm Comparison</a:t>
            </a:r>
            <a:br>
              <a:rPr lang="en-US" sz="3200"/>
            </a:br>
            <a:r>
              <a:rPr lang="en-US" sz="3200">
                <a:solidFill>
                  <a:srgbClr val="6600CC"/>
                </a:solidFill>
              </a:rPr>
              <a:t>“Guess My Word”</a:t>
            </a:r>
          </a:p>
        </p:txBody>
      </p:sp>
      <p:sp>
        <p:nvSpPr>
          <p:cNvPr id="134148" name="Text Box 4"/>
          <p:cNvSpPr txBox="1">
            <a:spLocks noChangeArrowheads="1"/>
          </p:cNvSpPr>
          <p:nvPr/>
        </p:nvSpPr>
        <p:spPr bwMode="auto">
          <a:xfrm>
            <a:off x="812800" y="1492250"/>
            <a:ext cx="76422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/>
              <a:t>Let’s say you’re building a word guessing game.</a:t>
            </a:r>
          </a:p>
        </p:txBody>
      </p:sp>
      <p:sp>
        <p:nvSpPr>
          <p:cNvPr id="134149" name="Text Box 5"/>
          <p:cNvSpPr txBox="1">
            <a:spLocks noChangeArrowheads="1"/>
          </p:cNvSpPr>
          <p:nvPr/>
        </p:nvSpPr>
        <p:spPr bwMode="auto">
          <a:xfrm>
            <a:off x="957263" y="2308225"/>
            <a:ext cx="3482975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/>
              <a:t>The user secretly picks a random word from the dictionary.</a:t>
            </a:r>
          </a:p>
        </p:txBody>
      </p:sp>
      <p:sp>
        <p:nvSpPr>
          <p:cNvPr id="134150" name="Text Box 6"/>
          <p:cNvSpPr txBox="1">
            <a:spLocks noChangeArrowheads="1"/>
          </p:cNvSpPr>
          <p:nvPr/>
        </p:nvSpPr>
        <p:spPr bwMode="auto">
          <a:xfrm>
            <a:off x="3732213" y="4086225"/>
            <a:ext cx="4754562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/>
              <a:t>Our program then must figure out what word the user picked.</a:t>
            </a:r>
          </a:p>
        </p:txBody>
      </p:sp>
      <p:sp>
        <p:nvSpPr>
          <p:cNvPr id="134152" name="WordArt 8"/>
          <p:cNvSpPr>
            <a:spLocks noChangeArrowheads="1" noChangeShapeType="1" noTextEdit="1"/>
          </p:cNvSpPr>
          <p:nvPr/>
        </p:nvSpPr>
        <p:spPr bwMode="auto">
          <a:xfrm>
            <a:off x="5002213" y="2597150"/>
            <a:ext cx="2152650" cy="5715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3600" kern="10">
                <a:ln w="19050">
                  <a:solidFill>
                    <a:srgbClr val="99CCFF"/>
                  </a:solidFill>
                  <a:round/>
                  <a:headEnd/>
                  <a:tailEnd/>
                </a:ln>
                <a:solidFill>
                  <a:srgbClr val="0066CC"/>
                </a:solidFill>
                <a:effectLst>
                  <a:outerShdw dist="35921" dir="2700000" algn="ctr" rotWithShape="0">
                    <a:srgbClr val="990000"/>
                  </a:outerShdw>
                </a:effectLst>
                <a:latin typeface="Impact"/>
              </a:rPr>
              <a:t>ichthyology</a:t>
            </a:r>
          </a:p>
        </p:txBody>
      </p:sp>
      <p:sp>
        <p:nvSpPr>
          <p:cNvPr id="134154" name="Text Box 10"/>
          <p:cNvSpPr txBox="1">
            <a:spLocks noChangeArrowheads="1"/>
          </p:cNvSpPr>
          <p:nvPr/>
        </p:nvSpPr>
        <p:spPr bwMode="auto">
          <a:xfrm>
            <a:off x="1273175" y="5818188"/>
            <a:ext cx="65293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 dirty="0"/>
              <a:t>Let’s consider </a:t>
            </a:r>
            <a:r>
              <a:rPr lang="en-US" sz="2400" dirty="0">
                <a:solidFill>
                  <a:srgbClr val="FF0000"/>
                </a:solidFill>
              </a:rPr>
              <a:t>two </a:t>
            </a:r>
            <a:r>
              <a:rPr lang="en-US" sz="2400" dirty="0"/>
              <a:t>different algorithms…</a:t>
            </a:r>
          </a:p>
        </p:txBody>
      </p:sp>
      <p:pic>
        <p:nvPicPr>
          <p:cNvPr id="134155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7513" y="3578225"/>
            <a:ext cx="1822450" cy="1863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4156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6513" y="2001838"/>
            <a:ext cx="2101850" cy="1889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3000"/>
                                        <p:tgtEl>
                                          <p:spTgt spid="1341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34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134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4149" grpId="0"/>
      <p:bldP spid="134150" grpId="0"/>
      <p:bldP spid="134152" grpId="0" animBg="1"/>
      <p:bldP spid="134152" grpId="1" animBg="1"/>
      <p:bldP spid="13415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3" name="Text Box 3"/>
          <p:cNvSpPr txBox="1">
            <a:spLocks noChangeArrowheads="1"/>
          </p:cNvSpPr>
          <p:nvPr/>
        </p:nvSpPr>
        <p:spPr bwMode="auto">
          <a:xfrm>
            <a:off x="585788" y="1268413"/>
            <a:ext cx="80137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 dirty="0"/>
              <a:t>Let’s try a simple algorithm: We’ll </a:t>
            </a:r>
            <a:r>
              <a:rPr lang="en-US" sz="2400" dirty="0">
                <a:solidFill>
                  <a:srgbClr val="6600CC"/>
                </a:solidFill>
              </a:rPr>
              <a:t>search linearly from top to bottom</a:t>
            </a:r>
            <a:r>
              <a:rPr lang="en-US" sz="2400" dirty="0"/>
              <a:t> and ask the user about each word:</a:t>
            </a:r>
          </a:p>
        </p:txBody>
      </p:sp>
      <p:sp>
        <p:nvSpPr>
          <p:cNvPr id="138244" name="Text Box 4"/>
          <p:cNvSpPr txBox="1">
            <a:spLocks noChangeArrowheads="1"/>
          </p:cNvSpPr>
          <p:nvPr/>
        </p:nvSpPr>
        <p:spPr bwMode="auto">
          <a:xfrm>
            <a:off x="938213" y="2235188"/>
            <a:ext cx="7642225" cy="28315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 sz="1000" dirty="0"/>
          </a:p>
          <a:p>
            <a:r>
              <a:rPr lang="en-US" sz="2400" dirty="0">
                <a:solidFill>
                  <a:srgbClr val="003399"/>
                </a:solidFill>
              </a:rPr>
              <a:t>    j = 0	</a:t>
            </a:r>
          </a:p>
          <a:p>
            <a:r>
              <a:rPr lang="en-US" sz="2400" dirty="0">
                <a:solidFill>
                  <a:srgbClr val="003399"/>
                </a:solidFill>
              </a:rPr>
              <a:t>    While I haven’t guessed the user’s word</a:t>
            </a:r>
          </a:p>
          <a:p>
            <a:r>
              <a:rPr lang="en-US" sz="2400" dirty="0">
                <a:solidFill>
                  <a:srgbClr val="003399"/>
                </a:solidFill>
              </a:rPr>
              <a:t>    </a:t>
            </a:r>
            <a:r>
              <a:rPr lang="en-US" sz="1800" dirty="0">
                <a:solidFill>
                  <a:srgbClr val="003399"/>
                </a:solidFill>
              </a:rPr>
              <a:t>{</a:t>
            </a:r>
            <a:endParaRPr lang="en-US" sz="2800" dirty="0">
              <a:solidFill>
                <a:srgbClr val="003399"/>
              </a:solidFill>
            </a:endParaRPr>
          </a:p>
          <a:p>
            <a:r>
              <a:rPr lang="en-US" sz="2400" dirty="0">
                <a:solidFill>
                  <a:srgbClr val="003399"/>
                </a:solidFill>
              </a:rPr>
              <a:t>        Select </a:t>
            </a:r>
            <a:r>
              <a:rPr lang="en-US" sz="2400" dirty="0">
                <a:solidFill>
                  <a:srgbClr val="006666"/>
                </a:solidFill>
              </a:rPr>
              <a:t>word j </a:t>
            </a:r>
            <a:r>
              <a:rPr lang="en-US" sz="2400" dirty="0">
                <a:solidFill>
                  <a:srgbClr val="003399"/>
                </a:solidFill>
              </a:rPr>
              <a:t>from the dictionary</a:t>
            </a:r>
          </a:p>
          <a:p>
            <a:r>
              <a:rPr lang="en-US" sz="2400" dirty="0">
                <a:solidFill>
                  <a:srgbClr val="003399"/>
                </a:solidFill>
              </a:rPr>
              <a:t>       Ask the user if </a:t>
            </a:r>
            <a:r>
              <a:rPr lang="en-US" sz="2400" dirty="0">
                <a:solidFill>
                  <a:srgbClr val="006666"/>
                </a:solidFill>
              </a:rPr>
              <a:t>word j </a:t>
            </a:r>
            <a:r>
              <a:rPr lang="en-US" sz="2400" dirty="0">
                <a:solidFill>
                  <a:srgbClr val="003399"/>
                </a:solidFill>
              </a:rPr>
              <a:t>is the word they picked</a:t>
            </a:r>
          </a:p>
          <a:p>
            <a:r>
              <a:rPr lang="en-US" sz="2400" dirty="0">
                <a:solidFill>
                  <a:srgbClr val="003399"/>
                </a:solidFill>
              </a:rPr>
              <a:t>       j = j + 1</a:t>
            </a:r>
          </a:p>
          <a:p>
            <a:r>
              <a:rPr lang="en-US" sz="2400" dirty="0">
                <a:solidFill>
                  <a:srgbClr val="003399"/>
                </a:solidFill>
              </a:rPr>
              <a:t>    </a:t>
            </a:r>
            <a:r>
              <a:rPr lang="en-US" sz="1800" dirty="0">
                <a:solidFill>
                  <a:srgbClr val="003399"/>
                </a:solidFill>
              </a:rPr>
              <a:t>}</a:t>
            </a:r>
            <a:endParaRPr lang="en-US" sz="2400" dirty="0">
              <a:solidFill>
                <a:srgbClr val="003399"/>
              </a:solidFill>
            </a:endParaRPr>
          </a:p>
        </p:txBody>
      </p:sp>
      <p:sp>
        <p:nvSpPr>
          <p:cNvPr id="138245" name="Text Box 5"/>
          <p:cNvSpPr txBox="1">
            <a:spLocks noChangeArrowheads="1"/>
          </p:cNvSpPr>
          <p:nvPr/>
        </p:nvSpPr>
        <p:spPr bwMode="auto">
          <a:xfrm>
            <a:off x="949325" y="5374278"/>
            <a:ext cx="76422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 dirty="0">
                <a:solidFill>
                  <a:srgbClr val="6600CC"/>
                </a:solidFill>
              </a:rPr>
              <a:t>Ok, let’s try it.</a:t>
            </a:r>
          </a:p>
        </p:txBody>
      </p:sp>
      <p:sp>
        <p:nvSpPr>
          <p:cNvPr id="138248" name="Text Box 8"/>
          <p:cNvSpPr txBox="1">
            <a:spLocks noChangeArrowheads="1"/>
          </p:cNvSpPr>
          <p:nvPr/>
        </p:nvSpPr>
        <p:spPr bwMode="auto">
          <a:xfrm>
            <a:off x="531813" y="5359675"/>
            <a:ext cx="8266112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>
                <a:solidFill>
                  <a:srgbClr val="003399"/>
                </a:solidFill>
              </a:rPr>
              <a:t>Question: </a:t>
            </a:r>
            <a:r>
              <a:rPr lang="en-US" sz="2400"/>
              <a:t>If there are </a:t>
            </a:r>
            <a:r>
              <a:rPr lang="en-US" sz="2400">
                <a:solidFill>
                  <a:srgbClr val="FF0000"/>
                </a:solidFill>
              </a:rPr>
              <a:t>N total words</a:t>
            </a:r>
            <a:r>
              <a:rPr lang="en-US" sz="2400"/>
              <a:t> in our dictionary, on average, how many guesses will our algorithm require?</a:t>
            </a:r>
          </a:p>
        </p:txBody>
      </p:sp>
      <p:sp>
        <p:nvSpPr>
          <p:cNvPr id="10" name="Rectangle 2"/>
          <p:cNvSpPr>
            <a:spLocks noGrp="1" noChangeArrowheads="1"/>
          </p:cNvSpPr>
          <p:nvPr>
            <p:ph type="title"/>
          </p:nvPr>
        </p:nvSpPr>
        <p:spPr>
          <a:xfrm>
            <a:off x="744538" y="-166260"/>
            <a:ext cx="7772400" cy="1143000"/>
          </a:xfrm>
        </p:spPr>
        <p:txBody>
          <a:bodyPr/>
          <a:lstStyle/>
          <a:p>
            <a:r>
              <a:rPr lang="en-US" sz="3600" dirty="0"/>
              <a:t>Algorithm #1: </a:t>
            </a:r>
            <a:r>
              <a:rPr lang="en-US" sz="3600" dirty="0">
                <a:solidFill>
                  <a:srgbClr val="6600CC"/>
                </a:solidFill>
              </a:rPr>
              <a:t>Linear Search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4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4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1382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8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8243" grpId="0"/>
      <p:bldP spid="138244" grpId="0" build="p"/>
      <p:bldP spid="138245" grpId="0"/>
      <p:bldP spid="138245" grpId="1"/>
      <p:bldP spid="13824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-114300"/>
            <a:ext cx="7772400" cy="1143000"/>
          </a:xfrm>
        </p:spPr>
        <p:txBody>
          <a:bodyPr/>
          <a:lstStyle/>
          <a:p>
            <a:r>
              <a:rPr lang="en-US"/>
              <a:t>Pick a # between 1 - 60</a:t>
            </a:r>
          </a:p>
        </p:txBody>
      </p:sp>
      <p:sp>
        <p:nvSpPr>
          <p:cNvPr id="130053" name="Rectangle 5"/>
          <p:cNvSpPr>
            <a:spLocks noChangeArrowheads="1"/>
          </p:cNvSpPr>
          <p:nvPr/>
        </p:nvSpPr>
        <p:spPr bwMode="auto">
          <a:xfrm>
            <a:off x="879475" y="4379913"/>
            <a:ext cx="3206750" cy="1927225"/>
          </a:xfrm>
          <a:prstGeom prst="rect">
            <a:avLst/>
          </a:prstGeom>
          <a:solidFill>
            <a:srgbClr val="CC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400" b="1"/>
              <a:t>32 37 42 47 52 57</a:t>
            </a:r>
          </a:p>
          <a:p>
            <a:r>
              <a:rPr lang="en-US" sz="2400" b="1"/>
              <a:t>33 38 43 48 53 58</a:t>
            </a:r>
          </a:p>
          <a:p>
            <a:r>
              <a:rPr lang="en-US" sz="2400" b="1"/>
              <a:t>34 39 44 49 54 59</a:t>
            </a:r>
          </a:p>
          <a:p>
            <a:r>
              <a:rPr lang="en-US" sz="2400" b="1"/>
              <a:t>35 40 45 50 55 60</a:t>
            </a:r>
          </a:p>
          <a:p>
            <a:r>
              <a:rPr lang="en-US" sz="2400" b="1"/>
              <a:t>36 41 46 51 56  *</a:t>
            </a:r>
          </a:p>
        </p:txBody>
      </p:sp>
      <p:sp>
        <p:nvSpPr>
          <p:cNvPr id="130054" name="Rectangle 6"/>
          <p:cNvSpPr>
            <a:spLocks noChangeArrowheads="1"/>
          </p:cNvSpPr>
          <p:nvPr/>
        </p:nvSpPr>
        <p:spPr bwMode="auto">
          <a:xfrm>
            <a:off x="4805363" y="4278313"/>
            <a:ext cx="3128962" cy="1927225"/>
          </a:xfrm>
          <a:prstGeom prst="rect">
            <a:avLst/>
          </a:prstGeom>
          <a:solidFill>
            <a:srgbClr val="CC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400"/>
              <a:t> </a:t>
            </a:r>
            <a:r>
              <a:rPr lang="en-US" sz="2400" b="1"/>
              <a:t>1 11 21 31 41 51</a:t>
            </a:r>
          </a:p>
          <a:p>
            <a:r>
              <a:rPr lang="en-US" sz="2400" b="1"/>
              <a:t> 3 13 23 33 43 53</a:t>
            </a:r>
          </a:p>
          <a:p>
            <a:r>
              <a:rPr lang="en-US" sz="2400" b="1"/>
              <a:t> 5 15 25 35 45 55</a:t>
            </a:r>
          </a:p>
          <a:p>
            <a:r>
              <a:rPr lang="en-US" sz="2400" b="1"/>
              <a:t> 7 17 27 37 47 57</a:t>
            </a:r>
          </a:p>
          <a:p>
            <a:r>
              <a:rPr lang="en-US" sz="2400" b="1"/>
              <a:t> 9 19 29 39 49 59</a:t>
            </a:r>
          </a:p>
        </p:txBody>
      </p:sp>
      <p:sp>
        <p:nvSpPr>
          <p:cNvPr id="130055" name="Rectangle 7"/>
          <p:cNvSpPr>
            <a:spLocks noChangeArrowheads="1"/>
          </p:cNvSpPr>
          <p:nvPr/>
        </p:nvSpPr>
        <p:spPr bwMode="auto">
          <a:xfrm>
            <a:off x="1739900" y="2039938"/>
            <a:ext cx="3119438" cy="1927225"/>
          </a:xfrm>
          <a:prstGeom prst="rect">
            <a:avLst/>
          </a:prstGeom>
          <a:solidFill>
            <a:srgbClr val="CC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400" dirty="0"/>
              <a:t> </a:t>
            </a:r>
            <a:r>
              <a:rPr lang="en-US" sz="2400" b="1" dirty="0"/>
              <a:t>2 11 22 31 42 51</a:t>
            </a:r>
          </a:p>
          <a:p>
            <a:r>
              <a:rPr lang="en-US" sz="2400" b="1" dirty="0"/>
              <a:t> 3 14 23 34 43 54</a:t>
            </a:r>
          </a:p>
          <a:p>
            <a:r>
              <a:rPr lang="en-US" sz="2400" b="1" dirty="0"/>
              <a:t> 6 15 26 35 46 55</a:t>
            </a:r>
          </a:p>
          <a:p>
            <a:r>
              <a:rPr lang="en-US" sz="2400" b="1" dirty="0"/>
              <a:t> 7 18 27 38 47 58</a:t>
            </a:r>
          </a:p>
          <a:p>
            <a:r>
              <a:rPr lang="en-US" sz="2400" b="1" dirty="0"/>
              <a:t>10 19 30 39 50 59</a:t>
            </a:r>
          </a:p>
        </p:txBody>
      </p:sp>
      <p:sp>
        <p:nvSpPr>
          <p:cNvPr id="130056" name="Rectangle 8"/>
          <p:cNvSpPr>
            <a:spLocks noChangeArrowheads="1"/>
          </p:cNvSpPr>
          <p:nvPr/>
        </p:nvSpPr>
        <p:spPr bwMode="auto">
          <a:xfrm>
            <a:off x="5700713" y="892175"/>
            <a:ext cx="3173412" cy="1927225"/>
          </a:xfrm>
          <a:prstGeom prst="rect">
            <a:avLst/>
          </a:prstGeom>
          <a:solidFill>
            <a:srgbClr val="CC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400" dirty="0"/>
              <a:t> </a:t>
            </a:r>
            <a:r>
              <a:rPr lang="en-US" sz="2400" b="1" dirty="0"/>
              <a:t>4 13 22 31 44 53</a:t>
            </a:r>
          </a:p>
          <a:p>
            <a:r>
              <a:rPr lang="en-US" sz="2400" b="1" dirty="0"/>
              <a:t> 5 14 23 36 45 54</a:t>
            </a:r>
          </a:p>
          <a:p>
            <a:r>
              <a:rPr lang="en-US" sz="2400" b="1" dirty="0"/>
              <a:t> 6 15 28 37 46 55</a:t>
            </a:r>
          </a:p>
          <a:p>
            <a:r>
              <a:rPr lang="en-US" sz="2400" b="1" dirty="0"/>
              <a:t> 7 20 29 38 47 60</a:t>
            </a:r>
          </a:p>
          <a:p>
            <a:r>
              <a:rPr lang="en-US" sz="2400" b="1" dirty="0"/>
              <a:t>12 21 30 39 52  *</a:t>
            </a:r>
          </a:p>
        </p:txBody>
      </p:sp>
      <p:sp>
        <p:nvSpPr>
          <p:cNvPr id="130057" name="Rectangle 9"/>
          <p:cNvSpPr>
            <a:spLocks noChangeArrowheads="1"/>
          </p:cNvSpPr>
          <p:nvPr/>
        </p:nvSpPr>
        <p:spPr bwMode="auto">
          <a:xfrm>
            <a:off x="5154613" y="2998788"/>
            <a:ext cx="3181350" cy="1927225"/>
          </a:xfrm>
          <a:prstGeom prst="rect">
            <a:avLst/>
          </a:prstGeom>
          <a:solidFill>
            <a:srgbClr val="CC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400" dirty="0"/>
              <a:t> </a:t>
            </a:r>
            <a:r>
              <a:rPr lang="en-US" sz="2400" b="1" dirty="0"/>
              <a:t>8 13 26 31 44 57</a:t>
            </a:r>
          </a:p>
          <a:p>
            <a:r>
              <a:rPr lang="en-US" sz="2400" b="1" dirty="0"/>
              <a:t> 9 14 27 40 45 58</a:t>
            </a:r>
          </a:p>
          <a:p>
            <a:r>
              <a:rPr lang="en-US" sz="2400" b="1" dirty="0"/>
              <a:t>10 15 28 41 46 59</a:t>
            </a:r>
          </a:p>
          <a:p>
            <a:r>
              <a:rPr lang="en-US" sz="2400" b="1" dirty="0"/>
              <a:t>11 24 29 42 47 60</a:t>
            </a:r>
          </a:p>
          <a:p>
            <a:r>
              <a:rPr lang="en-US" sz="2400" b="1" dirty="0"/>
              <a:t>12 25 30 43 56  *</a:t>
            </a:r>
          </a:p>
        </p:txBody>
      </p:sp>
      <p:sp>
        <p:nvSpPr>
          <p:cNvPr id="130058" name="Rectangle 10"/>
          <p:cNvSpPr>
            <a:spLocks noChangeArrowheads="1"/>
          </p:cNvSpPr>
          <p:nvPr/>
        </p:nvSpPr>
        <p:spPr bwMode="auto">
          <a:xfrm>
            <a:off x="250825" y="857250"/>
            <a:ext cx="3190875" cy="1927225"/>
          </a:xfrm>
          <a:prstGeom prst="rect">
            <a:avLst/>
          </a:prstGeom>
          <a:solidFill>
            <a:srgbClr val="CC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400" b="1" dirty="0"/>
              <a:t>16 21 26 31 52 57</a:t>
            </a:r>
          </a:p>
          <a:p>
            <a:r>
              <a:rPr lang="en-US" sz="2400" b="1" dirty="0"/>
              <a:t>17 22 27 48 53 58</a:t>
            </a:r>
          </a:p>
          <a:p>
            <a:r>
              <a:rPr lang="en-US" sz="2400" b="1" dirty="0"/>
              <a:t>18 23 28 49 54 59</a:t>
            </a:r>
          </a:p>
          <a:p>
            <a:r>
              <a:rPr lang="en-US" sz="2400" b="1" dirty="0"/>
              <a:t>19 24 29 50 55 60</a:t>
            </a:r>
          </a:p>
          <a:p>
            <a:r>
              <a:rPr lang="en-US" sz="2400" b="1" dirty="0"/>
              <a:t>20 25 30 51 56  *</a:t>
            </a:r>
          </a:p>
        </p:txBody>
      </p:sp>
      <p:sp>
        <p:nvSpPr>
          <p:cNvPr id="130059" name="Rectangle 11"/>
          <p:cNvSpPr>
            <a:spLocks noChangeArrowheads="1"/>
          </p:cNvSpPr>
          <p:nvPr/>
        </p:nvSpPr>
        <p:spPr bwMode="auto">
          <a:xfrm>
            <a:off x="850900" y="1373188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0" hangingPunct="0"/>
            <a:r>
              <a:rPr lang="en-US" sz="4400">
                <a:solidFill>
                  <a:schemeClr val="tx2"/>
                </a:solidFill>
              </a:rPr>
              <a:t>Your number is…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0053" grpId="0" animBg="1"/>
      <p:bldP spid="130053" grpId="1" animBg="1"/>
      <p:bldP spid="130054" grpId="0" animBg="1"/>
      <p:bldP spid="130054" grpId="1" animBg="1"/>
      <p:bldP spid="130055" grpId="0" animBg="1"/>
      <p:bldP spid="130055" grpId="1" animBg="1"/>
      <p:bldP spid="130056" grpId="0" animBg="1"/>
      <p:bldP spid="130056" grpId="1" animBg="1"/>
      <p:bldP spid="130057" grpId="0" animBg="1"/>
      <p:bldP spid="130057" grpId="1" animBg="1"/>
      <p:bldP spid="130058" grpId="0" animBg="1"/>
      <p:bldP spid="130058" grpId="1" animBg="1"/>
      <p:bldP spid="13005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1" name="Text Box 3"/>
          <p:cNvSpPr txBox="1">
            <a:spLocks noChangeArrowheads="1"/>
          </p:cNvSpPr>
          <p:nvPr/>
        </p:nvSpPr>
        <p:spPr bwMode="auto">
          <a:xfrm>
            <a:off x="820738" y="881643"/>
            <a:ext cx="7642225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 dirty="0"/>
              <a:t>Alright, for our second strategy let’s try a more intelligent approach called </a:t>
            </a:r>
            <a:r>
              <a:rPr lang="en-US" sz="2400" dirty="0">
                <a:solidFill>
                  <a:srgbClr val="6600CC"/>
                </a:solidFill>
              </a:rPr>
              <a:t>binary search</a:t>
            </a:r>
            <a:r>
              <a:rPr lang="en-US" sz="2400" dirty="0"/>
              <a:t>:</a:t>
            </a:r>
          </a:p>
        </p:txBody>
      </p:sp>
      <p:sp>
        <p:nvSpPr>
          <p:cNvPr id="140292" name="Text Box 4"/>
          <p:cNvSpPr txBox="1">
            <a:spLocks noChangeArrowheads="1"/>
          </p:cNvSpPr>
          <p:nvPr/>
        </p:nvSpPr>
        <p:spPr bwMode="auto">
          <a:xfrm>
            <a:off x="671737" y="1826418"/>
            <a:ext cx="8205788" cy="39241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 sz="900" dirty="0"/>
          </a:p>
          <a:p>
            <a:r>
              <a:rPr lang="en-US" dirty="0">
                <a:solidFill>
                  <a:srgbClr val="003399"/>
                </a:solidFill>
              </a:rPr>
              <a:t>    </a:t>
            </a:r>
            <a:r>
              <a:rPr lang="en-US" dirty="0" err="1">
                <a:solidFill>
                  <a:srgbClr val="003399"/>
                </a:solidFill>
              </a:rPr>
              <a:t>SearchArea</a:t>
            </a:r>
            <a:r>
              <a:rPr lang="en-US" dirty="0">
                <a:solidFill>
                  <a:srgbClr val="003399"/>
                </a:solidFill>
              </a:rPr>
              <a:t> = The entire dictionary</a:t>
            </a:r>
          </a:p>
          <a:p>
            <a:r>
              <a:rPr lang="en-US" dirty="0"/>
              <a:t>    </a:t>
            </a:r>
            <a:r>
              <a:rPr lang="en-US" dirty="0">
                <a:solidFill>
                  <a:srgbClr val="003399"/>
                </a:solidFill>
              </a:rPr>
              <a:t>While I haven’t guessed the user’s word</a:t>
            </a:r>
          </a:p>
          <a:p>
            <a:r>
              <a:rPr lang="en-US" sz="1400" dirty="0">
                <a:solidFill>
                  <a:srgbClr val="003399"/>
                </a:solidFill>
              </a:rPr>
              <a:t>      {</a:t>
            </a:r>
          </a:p>
          <a:p>
            <a:r>
              <a:rPr lang="en-US" dirty="0">
                <a:solidFill>
                  <a:srgbClr val="003399"/>
                </a:solidFill>
              </a:rPr>
              <a:t>         Pick the middle word </a:t>
            </a:r>
            <a:r>
              <a:rPr lang="en-US" dirty="0">
                <a:solidFill>
                  <a:srgbClr val="006666"/>
                </a:solidFill>
              </a:rPr>
              <a:t>w</a:t>
            </a:r>
            <a:r>
              <a:rPr lang="en-US" dirty="0">
                <a:solidFill>
                  <a:srgbClr val="003399"/>
                </a:solidFill>
              </a:rPr>
              <a:t> in the </a:t>
            </a:r>
            <a:r>
              <a:rPr lang="en-US" dirty="0" err="1">
                <a:solidFill>
                  <a:srgbClr val="003399"/>
                </a:solidFill>
              </a:rPr>
              <a:t>SearchArea</a:t>
            </a:r>
            <a:endParaRPr lang="en-US" dirty="0">
              <a:solidFill>
                <a:srgbClr val="003399"/>
              </a:solidFill>
            </a:endParaRPr>
          </a:p>
          <a:p>
            <a:r>
              <a:rPr lang="en-US" dirty="0">
                <a:solidFill>
                  <a:srgbClr val="003399"/>
                </a:solidFill>
              </a:rPr>
              <a:t>         Ask the user: </a:t>
            </a:r>
            <a:r>
              <a:rPr lang="en-US" dirty="0">
                <a:solidFill>
                  <a:srgbClr val="FF0000"/>
                </a:solidFill>
              </a:rPr>
              <a:t>“Is </a:t>
            </a:r>
            <a:r>
              <a:rPr lang="en-US" dirty="0">
                <a:solidFill>
                  <a:srgbClr val="006666"/>
                </a:solidFill>
              </a:rPr>
              <a:t>w</a:t>
            </a:r>
            <a:r>
              <a:rPr lang="en-US" dirty="0">
                <a:solidFill>
                  <a:srgbClr val="FF0000"/>
                </a:solidFill>
              </a:rPr>
              <a:t> your word?”</a:t>
            </a:r>
          </a:p>
          <a:p>
            <a:r>
              <a:rPr lang="en-US" dirty="0">
                <a:solidFill>
                  <a:srgbClr val="003399"/>
                </a:solidFill>
              </a:rPr>
              <a:t>         If so, you’re done! </a:t>
            </a:r>
            <a:r>
              <a:rPr lang="en-US" dirty="0" err="1">
                <a:solidFill>
                  <a:srgbClr val="003399"/>
                </a:solidFill>
              </a:rPr>
              <a:t>Woohoo</a:t>
            </a:r>
            <a:r>
              <a:rPr lang="en-US" dirty="0">
                <a:solidFill>
                  <a:srgbClr val="003399"/>
                </a:solidFill>
              </a:rPr>
              <a:t>!</a:t>
            </a:r>
          </a:p>
          <a:p>
            <a:r>
              <a:rPr lang="en-US" dirty="0">
                <a:solidFill>
                  <a:srgbClr val="003399"/>
                </a:solidFill>
              </a:rPr>
              <a:t>         If not, ask: </a:t>
            </a:r>
            <a:r>
              <a:rPr lang="en-US" dirty="0">
                <a:solidFill>
                  <a:srgbClr val="FF0000"/>
                </a:solidFill>
              </a:rPr>
              <a:t>“Does your word come before or after </a:t>
            </a:r>
            <a:r>
              <a:rPr lang="en-US" dirty="0">
                <a:solidFill>
                  <a:srgbClr val="006666"/>
                </a:solidFill>
              </a:rPr>
              <a:t>w</a:t>
            </a:r>
            <a:r>
              <a:rPr lang="en-US" dirty="0">
                <a:solidFill>
                  <a:srgbClr val="FF0000"/>
                </a:solidFill>
              </a:rPr>
              <a:t>?”</a:t>
            </a:r>
          </a:p>
          <a:p>
            <a:r>
              <a:rPr lang="en-US" dirty="0">
                <a:solidFill>
                  <a:srgbClr val="003399"/>
                </a:solidFill>
              </a:rPr>
              <a:t>         If their word comes </a:t>
            </a:r>
            <a:r>
              <a:rPr lang="en-US" dirty="0">
                <a:solidFill>
                  <a:srgbClr val="006666"/>
                </a:solidFill>
              </a:rPr>
              <a:t>before</a:t>
            </a:r>
            <a:r>
              <a:rPr lang="en-US" dirty="0">
                <a:solidFill>
                  <a:srgbClr val="003399"/>
                </a:solidFill>
              </a:rPr>
              <a:t> our middle word </a:t>
            </a:r>
            <a:r>
              <a:rPr lang="en-US" dirty="0">
                <a:solidFill>
                  <a:srgbClr val="006666"/>
                </a:solidFill>
              </a:rPr>
              <a:t>w</a:t>
            </a:r>
          </a:p>
          <a:p>
            <a:r>
              <a:rPr lang="en-US" dirty="0">
                <a:solidFill>
                  <a:srgbClr val="003399"/>
                </a:solidFill>
              </a:rPr>
              <a:t>              </a:t>
            </a:r>
            <a:r>
              <a:rPr lang="en-US" dirty="0" err="1">
                <a:solidFill>
                  <a:srgbClr val="003399"/>
                </a:solidFill>
              </a:rPr>
              <a:t>SearchArea</a:t>
            </a:r>
            <a:r>
              <a:rPr lang="en-US" dirty="0">
                <a:solidFill>
                  <a:srgbClr val="003399"/>
                </a:solidFill>
              </a:rPr>
              <a:t> = first ½ of the current </a:t>
            </a:r>
            <a:r>
              <a:rPr lang="en-US" dirty="0" err="1">
                <a:solidFill>
                  <a:srgbClr val="003399"/>
                </a:solidFill>
              </a:rPr>
              <a:t>SearchArea</a:t>
            </a:r>
            <a:endParaRPr lang="en-US" dirty="0">
              <a:solidFill>
                <a:srgbClr val="003399"/>
              </a:solidFill>
            </a:endParaRPr>
          </a:p>
          <a:p>
            <a:r>
              <a:rPr lang="en-US" dirty="0">
                <a:solidFill>
                  <a:srgbClr val="003399"/>
                </a:solidFill>
              </a:rPr>
              <a:t>         If their word comes </a:t>
            </a:r>
            <a:r>
              <a:rPr lang="en-US" dirty="0">
                <a:solidFill>
                  <a:srgbClr val="006666"/>
                </a:solidFill>
              </a:rPr>
              <a:t>after</a:t>
            </a:r>
            <a:r>
              <a:rPr lang="en-US" dirty="0">
                <a:solidFill>
                  <a:srgbClr val="003399"/>
                </a:solidFill>
              </a:rPr>
              <a:t> our middle word </a:t>
            </a:r>
            <a:r>
              <a:rPr lang="en-US" dirty="0">
                <a:solidFill>
                  <a:srgbClr val="006666"/>
                </a:solidFill>
              </a:rPr>
              <a:t>w</a:t>
            </a:r>
          </a:p>
          <a:p>
            <a:r>
              <a:rPr lang="en-US" dirty="0">
                <a:solidFill>
                  <a:srgbClr val="003399"/>
                </a:solidFill>
              </a:rPr>
              <a:t>              </a:t>
            </a:r>
            <a:r>
              <a:rPr lang="en-US" dirty="0" err="1">
                <a:solidFill>
                  <a:srgbClr val="003399"/>
                </a:solidFill>
              </a:rPr>
              <a:t>SearchArea</a:t>
            </a:r>
            <a:r>
              <a:rPr lang="en-US" dirty="0">
                <a:solidFill>
                  <a:srgbClr val="003399"/>
                </a:solidFill>
              </a:rPr>
              <a:t> = second ½ of the current </a:t>
            </a:r>
            <a:r>
              <a:rPr lang="en-US" dirty="0" err="1">
                <a:solidFill>
                  <a:srgbClr val="003399"/>
                </a:solidFill>
              </a:rPr>
              <a:t>SearchArea</a:t>
            </a:r>
            <a:endParaRPr lang="en-US" dirty="0">
              <a:solidFill>
                <a:srgbClr val="003399"/>
              </a:solidFill>
            </a:endParaRPr>
          </a:p>
          <a:p>
            <a:r>
              <a:rPr lang="en-US" dirty="0">
                <a:solidFill>
                  <a:srgbClr val="003399"/>
                </a:solidFill>
              </a:rPr>
              <a:t>   </a:t>
            </a:r>
            <a:r>
              <a:rPr lang="en-US" sz="1400" dirty="0">
                <a:solidFill>
                  <a:srgbClr val="003399"/>
                </a:solidFill>
              </a:rPr>
              <a:t>   }</a:t>
            </a:r>
          </a:p>
        </p:txBody>
      </p:sp>
      <p:sp>
        <p:nvSpPr>
          <p:cNvPr id="140298" name="Text Box 10"/>
          <p:cNvSpPr txBox="1">
            <a:spLocks noChangeArrowheads="1"/>
          </p:cNvSpPr>
          <p:nvPr/>
        </p:nvSpPr>
        <p:spPr bwMode="auto">
          <a:xfrm>
            <a:off x="531813" y="5888760"/>
            <a:ext cx="8266112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 dirty="0">
                <a:solidFill>
                  <a:srgbClr val="003399"/>
                </a:solidFill>
              </a:rPr>
              <a:t>Question: </a:t>
            </a:r>
            <a:r>
              <a:rPr lang="en-US" sz="2400" dirty="0"/>
              <a:t>If there are </a:t>
            </a:r>
            <a:r>
              <a:rPr lang="en-US" sz="2400" dirty="0">
                <a:solidFill>
                  <a:srgbClr val="FF0000"/>
                </a:solidFill>
              </a:rPr>
              <a:t>N total words</a:t>
            </a:r>
            <a:r>
              <a:rPr lang="en-US" sz="2400" dirty="0"/>
              <a:t> in our dictionary, on average, how many guesses will our algorithm require?</a:t>
            </a:r>
          </a:p>
        </p:txBody>
      </p:sp>
      <p:sp>
        <p:nvSpPr>
          <p:cNvPr id="140299" name="Text Box 11"/>
          <p:cNvSpPr txBox="1">
            <a:spLocks noChangeArrowheads="1"/>
          </p:cNvSpPr>
          <p:nvPr/>
        </p:nvSpPr>
        <p:spPr bwMode="auto">
          <a:xfrm>
            <a:off x="958850" y="6023718"/>
            <a:ext cx="76422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 dirty="0">
                <a:solidFill>
                  <a:srgbClr val="6600CC"/>
                </a:solidFill>
              </a:rPr>
              <a:t>Ok, let’s try it.</a:t>
            </a:r>
          </a:p>
        </p:txBody>
      </p:sp>
      <p:sp>
        <p:nvSpPr>
          <p:cNvPr id="8" name="Rectangle 2"/>
          <p:cNvSpPr>
            <a:spLocks noGrp="1" noChangeArrowheads="1"/>
          </p:cNvSpPr>
          <p:nvPr>
            <p:ph type="title"/>
          </p:nvPr>
        </p:nvSpPr>
        <p:spPr>
          <a:xfrm>
            <a:off x="744538" y="-166260"/>
            <a:ext cx="7772400" cy="1143000"/>
          </a:xfrm>
        </p:spPr>
        <p:txBody>
          <a:bodyPr/>
          <a:lstStyle/>
          <a:p>
            <a:r>
              <a:rPr lang="en-US" sz="3600" dirty="0"/>
              <a:t>Algorithm #2: </a:t>
            </a:r>
            <a:r>
              <a:rPr lang="en-US" sz="3600" dirty="0">
                <a:solidFill>
                  <a:srgbClr val="6600CC"/>
                </a:solidFill>
              </a:rPr>
              <a:t>Binary Search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1402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0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0291" grpId="0"/>
      <p:bldP spid="140292" grpId="0" uiExpand="1" build="p"/>
      <p:bldP spid="140298" grpId="0"/>
      <p:bldP spid="140299" grpId="0"/>
      <p:bldP spid="140299" grpId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-38100"/>
            <a:ext cx="7772400" cy="1143000"/>
          </a:xfrm>
        </p:spPr>
        <p:txBody>
          <a:bodyPr/>
          <a:lstStyle/>
          <a:p>
            <a:r>
              <a:rPr lang="en-US" sz="3600" dirty="0"/>
              <a:t>Binary Search: How Many Guesses?</a:t>
            </a:r>
          </a:p>
        </p:txBody>
      </p:sp>
      <p:sp>
        <p:nvSpPr>
          <p:cNvPr id="142343" name="Text Box 7"/>
          <p:cNvSpPr txBox="1">
            <a:spLocks noChangeArrowheads="1"/>
          </p:cNvSpPr>
          <p:nvPr/>
        </p:nvSpPr>
        <p:spPr bwMode="auto">
          <a:xfrm>
            <a:off x="315913" y="1704975"/>
            <a:ext cx="3025775" cy="161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/>
              <a:t>In the worst case, we must keep halving our search area until it contains just a single word – our word!</a:t>
            </a:r>
          </a:p>
        </p:txBody>
      </p:sp>
      <p:sp>
        <p:nvSpPr>
          <p:cNvPr id="142341" name="Text Box 5"/>
          <p:cNvSpPr txBox="1">
            <a:spLocks noChangeArrowheads="1"/>
          </p:cNvSpPr>
          <p:nvPr/>
        </p:nvSpPr>
        <p:spPr bwMode="auto">
          <a:xfrm>
            <a:off x="1730375" y="966788"/>
            <a:ext cx="5513388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/>
              <a:t>We keep on dividing our search area in half until we finally arrive at our word.</a:t>
            </a:r>
          </a:p>
        </p:txBody>
      </p:sp>
      <p:pic>
        <p:nvPicPr>
          <p:cNvPr id="142371" name="Picture 3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4575" y="1992313"/>
            <a:ext cx="5378450" cy="4581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2372" name="Rectangle 36"/>
          <p:cNvSpPr>
            <a:spLocks noChangeArrowheads="1"/>
          </p:cNvSpPr>
          <p:nvPr/>
        </p:nvSpPr>
        <p:spPr bwMode="auto">
          <a:xfrm>
            <a:off x="6345238" y="1809750"/>
            <a:ext cx="2798762" cy="49149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2373" name="Rectangle 37"/>
          <p:cNvSpPr>
            <a:spLocks noChangeArrowheads="1"/>
          </p:cNvSpPr>
          <p:nvPr/>
        </p:nvSpPr>
        <p:spPr bwMode="auto">
          <a:xfrm>
            <a:off x="3446463" y="1627188"/>
            <a:ext cx="1639887" cy="50228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2374" name="Rectangle 38"/>
          <p:cNvSpPr>
            <a:spLocks noChangeArrowheads="1"/>
          </p:cNvSpPr>
          <p:nvPr/>
        </p:nvSpPr>
        <p:spPr bwMode="auto">
          <a:xfrm>
            <a:off x="4975225" y="4025900"/>
            <a:ext cx="1639888" cy="26225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2375" name="Rectangle 39"/>
          <p:cNvSpPr>
            <a:spLocks noChangeArrowheads="1"/>
          </p:cNvSpPr>
          <p:nvPr/>
        </p:nvSpPr>
        <p:spPr bwMode="auto">
          <a:xfrm>
            <a:off x="4927600" y="1654175"/>
            <a:ext cx="1639888" cy="14446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2376" name="Rectangle 40"/>
          <p:cNvSpPr>
            <a:spLocks noChangeArrowheads="1"/>
          </p:cNvSpPr>
          <p:nvPr/>
        </p:nvSpPr>
        <p:spPr bwMode="auto">
          <a:xfrm>
            <a:off x="4935538" y="3598863"/>
            <a:ext cx="1639887" cy="79216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2377" name="Rectangle 41"/>
          <p:cNvSpPr>
            <a:spLocks noChangeArrowheads="1"/>
          </p:cNvSpPr>
          <p:nvPr/>
        </p:nvSpPr>
        <p:spPr bwMode="auto">
          <a:xfrm>
            <a:off x="4916488" y="2873375"/>
            <a:ext cx="1639887" cy="4667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2378" name="Rectangle 42"/>
          <p:cNvSpPr>
            <a:spLocks noChangeArrowheads="1"/>
          </p:cNvSpPr>
          <p:nvPr/>
        </p:nvSpPr>
        <p:spPr bwMode="auto">
          <a:xfrm>
            <a:off x="4951413" y="3406775"/>
            <a:ext cx="1639887" cy="4667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2345" name="Text Box 9"/>
          <p:cNvSpPr txBox="1">
            <a:spLocks noChangeArrowheads="1"/>
          </p:cNvSpPr>
          <p:nvPr/>
        </p:nvSpPr>
        <p:spPr bwMode="auto">
          <a:xfrm>
            <a:off x="1585913" y="4354513"/>
            <a:ext cx="3698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>
                <a:solidFill>
                  <a:srgbClr val="6600CC"/>
                </a:solidFill>
              </a:rPr>
              <a:t>8</a:t>
            </a:r>
          </a:p>
        </p:txBody>
      </p:sp>
      <p:sp>
        <p:nvSpPr>
          <p:cNvPr id="142346" name="Text Box 10"/>
          <p:cNvSpPr txBox="1">
            <a:spLocks noChangeArrowheads="1"/>
          </p:cNvSpPr>
          <p:nvPr/>
        </p:nvSpPr>
        <p:spPr bwMode="auto">
          <a:xfrm>
            <a:off x="2235200" y="4351338"/>
            <a:ext cx="3698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>
                <a:solidFill>
                  <a:srgbClr val="6600CC"/>
                </a:solidFill>
              </a:rPr>
              <a:t>4</a:t>
            </a:r>
          </a:p>
        </p:txBody>
      </p:sp>
      <p:sp>
        <p:nvSpPr>
          <p:cNvPr id="142347" name="Text Box 11"/>
          <p:cNvSpPr txBox="1">
            <a:spLocks noChangeArrowheads="1"/>
          </p:cNvSpPr>
          <p:nvPr/>
        </p:nvSpPr>
        <p:spPr bwMode="auto">
          <a:xfrm>
            <a:off x="2797175" y="4351338"/>
            <a:ext cx="3698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>
                <a:solidFill>
                  <a:srgbClr val="6600CC"/>
                </a:solidFill>
              </a:rPr>
              <a:t>2</a:t>
            </a:r>
          </a:p>
        </p:txBody>
      </p:sp>
      <p:sp>
        <p:nvSpPr>
          <p:cNvPr id="142348" name="Text Box 12"/>
          <p:cNvSpPr txBox="1">
            <a:spLocks noChangeArrowheads="1"/>
          </p:cNvSpPr>
          <p:nvPr/>
        </p:nvSpPr>
        <p:spPr bwMode="auto">
          <a:xfrm>
            <a:off x="3465513" y="4351338"/>
            <a:ext cx="3206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>
                <a:solidFill>
                  <a:srgbClr val="6600CC"/>
                </a:solidFill>
              </a:rPr>
              <a:t>1</a:t>
            </a:r>
          </a:p>
        </p:txBody>
      </p:sp>
      <p:sp>
        <p:nvSpPr>
          <p:cNvPr id="142351" name="Text Box 15"/>
          <p:cNvSpPr txBox="1">
            <a:spLocks noChangeArrowheads="1"/>
          </p:cNvSpPr>
          <p:nvPr/>
        </p:nvSpPr>
        <p:spPr bwMode="auto">
          <a:xfrm>
            <a:off x="4986338" y="4348163"/>
            <a:ext cx="323056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>
                <a:solidFill>
                  <a:srgbClr val="006666"/>
                </a:solidFill>
              </a:rPr>
              <a:t>It would take 4 steps</a:t>
            </a:r>
          </a:p>
        </p:txBody>
      </p:sp>
      <p:sp>
        <p:nvSpPr>
          <p:cNvPr id="142352" name="Text Box 16"/>
          <p:cNvSpPr txBox="1">
            <a:spLocks noChangeArrowheads="1"/>
          </p:cNvSpPr>
          <p:nvPr/>
        </p:nvSpPr>
        <p:spPr bwMode="auto">
          <a:xfrm>
            <a:off x="947738" y="4354513"/>
            <a:ext cx="5064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6600CC"/>
                </a:solidFill>
              </a:rPr>
              <a:t>16</a:t>
            </a:r>
          </a:p>
        </p:txBody>
      </p:sp>
      <p:sp>
        <p:nvSpPr>
          <p:cNvPr id="142353" name="Text Box 17"/>
          <p:cNvSpPr txBox="1">
            <a:spLocks noChangeArrowheads="1"/>
          </p:cNvSpPr>
          <p:nvPr/>
        </p:nvSpPr>
        <p:spPr bwMode="auto">
          <a:xfrm>
            <a:off x="373063" y="4987411"/>
            <a:ext cx="8428037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dirty="0"/>
              <a:t>Ok, what if our dictionary had </a:t>
            </a:r>
            <a:r>
              <a:rPr lang="en-US" dirty="0">
                <a:solidFill>
                  <a:srgbClr val="6600CC"/>
                </a:solidFill>
              </a:rPr>
              <a:t>N=131,072 </a:t>
            </a:r>
            <a:r>
              <a:rPr lang="en-US" dirty="0"/>
              <a:t>words?</a:t>
            </a:r>
          </a:p>
        </p:txBody>
      </p:sp>
      <p:sp>
        <p:nvSpPr>
          <p:cNvPr id="142354" name="Text Box 18"/>
          <p:cNvSpPr txBox="1">
            <a:spLocks noChangeArrowheads="1"/>
          </p:cNvSpPr>
          <p:nvPr/>
        </p:nvSpPr>
        <p:spPr bwMode="auto">
          <a:xfrm>
            <a:off x="5532335" y="5491699"/>
            <a:ext cx="570990" cy="446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6600CC"/>
                </a:solidFill>
              </a:rPr>
              <a:t>512</a:t>
            </a:r>
          </a:p>
        </p:txBody>
      </p:sp>
      <p:sp>
        <p:nvSpPr>
          <p:cNvPr id="142355" name="Text Box 19"/>
          <p:cNvSpPr txBox="1">
            <a:spLocks noChangeArrowheads="1"/>
          </p:cNvSpPr>
          <p:nvPr/>
        </p:nvSpPr>
        <p:spPr bwMode="auto">
          <a:xfrm>
            <a:off x="6001658" y="5491699"/>
            <a:ext cx="607859" cy="446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6600CC"/>
                </a:solidFill>
              </a:rPr>
              <a:t>256</a:t>
            </a:r>
          </a:p>
        </p:txBody>
      </p:sp>
      <p:sp>
        <p:nvSpPr>
          <p:cNvPr id="142356" name="Text Box 20"/>
          <p:cNvSpPr txBox="1">
            <a:spLocks noChangeArrowheads="1"/>
          </p:cNvSpPr>
          <p:nvPr/>
        </p:nvSpPr>
        <p:spPr bwMode="auto">
          <a:xfrm>
            <a:off x="6466295" y="5491699"/>
            <a:ext cx="570990" cy="446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6600CC"/>
                </a:solidFill>
              </a:rPr>
              <a:t>128</a:t>
            </a:r>
          </a:p>
        </p:txBody>
      </p:sp>
      <p:sp>
        <p:nvSpPr>
          <p:cNvPr id="142357" name="Text Box 21"/>
          <p:cNvSpPr txBox="1">
            <a:spLocks noChangeArrowheads="1"/>
          </p:cNvSpPr>
          <p:nvPr/>
        </p:nvSpPr>
        <p:spPr bwMode="auto">
          <a:xfrm>
            <a:off x="6928472" y="5491699"/>
            <a:ext cx="466794" cy="446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6600CC"/>
                </a:solidFill>
              </a:rPr>
              <a:t>64</a:t>
            </a:r>
          </a:p>
        </p:txBody>
      </p:sp>
      <p:sp>
        <p:nvSpPr>
          <p:cNvPr id="142358" name="Text Box 22"/>
          <p:cNvSpPr txBox="1">
            <a:spLocks noChangeArrowheads="1"/>
          </p:cNvSpPr>
          <p:nvPr/>
        </p:nvSpPr>
        <p:spPr bwMode="auto">
          <a:xfrm>
            <a:off x="2376658" y="5873755"/>
            <a:ext cx="4485523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6666"/>
                </a:solidFill>
              </a:rPr>
              <a:t>It would take just 17 steps!!! WOW!</a:t>
            </a:r>
          </a:p>
        </p:txBody>
      </p:sp>
      <p:sp>
        <p:nvSpPr>
          <p:cNvPr id="142359" name="Text Box 23"/>
          <p:cNvSpPr txBox="1">
            <a:spLocks noChangeArrowheads="1"/>
          </p:cNvSpPr>
          <p:nvPr/>
        </p:nvSpPr>
        <p:spPr bwMode="auto">
          <a:xfrm>
            <a:off x="4951526" y="5491699"/>
            <a:ext cx="712054" cy="446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6600CC"/>
                </a:solidFill>
              </a:rPr>
              <a:t>1024</a:t>
            </a:r>
          </a:p>
        </p:txBody>
      </p:sp>
      <p:sp>
        <p:nvSpPr>
          <p:cNvPr id="142360" name="Text Box 24"/>
          <p:cNvSpPr txBox="1">
            <a:spLocks noChangeArrowheads="1"/>
          </p:cNvSpPr>
          <p:nvPr/>
        </p:nvSpPr>
        <p:spPr bwMode="auto">
          <a:xfrm>
            <a:off x="4328693" y="5491699"/>
            <a:ext cx="748923" cy="446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6600CC"/>
                </a:solidFill>
              </a:rPr>
              <a:t>2048</a:t>
            </a:r>
          </a:p>
        </p:txBody>
      </p:sp>
      <p:sp>
        <p:nvSpPr>
          <p:cNvPr id="142361" name="Text Box 25"/>
          <p:cNvSpPr txBox="1">
            <a:spLocks noChangeArrowheads="1"/>
          </p:cNvSpPr>
          <p:nvPr/>
        </p:nvSpPr>
        <p:spPr bwMode="auto">
          <a:xfrm>
            <a:off x="372591" y="6333524"/>
            <a:ext cx="8428037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dirty="0"/>
              <a:t>Can we come up with a general formula to determine the # of steps?</a:t>
            </a:r>
          </a:p>
        </p:txBody>
      </p:sp>
      <p:sp>
        <p:nvSpPr>
          <p:cNvPr id="142344" name="Text Box 8"/>
          <p:cNvSpPr txBox="1">
            <a:spLocks noChangeArrowheads="1"/>
          </p:cNvSpPr>
          <p:nvPr/>
        </p:nvSpPr>
        <p:spPr bwMode="auto">
          <a:xfrm>
            <a:off x="350838" y="3463925"/>
            <a:ext cx="8428037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dirty="0"/>
              <a:t>If our dictionary had </a:t>
            </a:r>
            <a:r>
              <a:rPr lang="en-US" dirty="0">
                <a:solidFill>
                  <a:srgbClr val="6600CC"/>
                </a:solidFill>
              </a:rPr>
              <a:t>N=16</a:t>
            </a:r>
            <a:r>
              <a:rPr lang="en-US" dirty="0"/>
              <a:t> words, how many times would we </a:t>
            </a:r>
            <a:br>
              <a:rPr lang="en-US" dirty="0"/>
            </a:br>
            <a:r>
              <a:rPr lang="en-US" dirty="0"/>
              <a:t>need to halve it until we have just one word left?</a:t>
            </a:r>
          </a:p>
        </p:txBody>
      </p:sp>
      <p:sp>
        <p:nvSpPr>
          <p:cNvPr id="29" name="Text Box 18"/>
          <p:cNvSpPr txBox="1">
            <a:spLocks noChangeArrowheads="1"/>
          </p:cNvSpPr>
          <p:nvPr/>
        </p:nvSpPr>
        <p:spPr bwMode="auto">
          <a:xfrm>
            <a:off x="7879963" y="5491699"/>
            <a:ext cx="325730" cy="446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6600CC"/>
                </a:solidFill>
              </a:rPr>
              <a:t>8</a:t>
            </a:r>
          </a:p>
        </p:txBody>
      </p:sp>
      <p:sp>
        <p:nvSpPr>
          <p:cNvPr id="30" name="Text Box 19"/>
          <p:cNvSpPr txBox="1">
            <a:spLocks noChangeArrowheads="1"/>
          </p:cNvSpPr>
          <p:nvPr/>
        </p:nvSpPr>
        <p:spPr bwMode="auto">
          <a:xfrm>
            <a:off x="8143199" y="5491699"/>
            <a:ext cx="325730" cy="446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6600CC"/>
                </a:solidFill>
              </a:rPr>
              <a:t>4</a:t>
            </a:r>
          </a:p>
        </p:txBody>
      </p:sp>
      <p:sp>
        <p:nvSpPr>
          <p:cNvPr id="31" name="Text Box 20"/>
          <p:cNvSpPr txBox="1">
            <a:spLocks noChangeArrowheads="1"/>
          </p:cNvSpPr>
          <p:nvPr/>
        </p:nvSpPr>
        <p:spPr bwMode="auto">
          <a:xfrm>
            <a:off x="8401593" y="5491699"/>
            <a:ext cx="325730" cy="446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>
                <a:solidFill>
                  <a:srgbClr val="6600CC"/>
                </a:solidFill>
              </a:rPr>
              <a:t>2</a:t>
            </a:r>
          </a:p>
        </p:txBody>
      </p:sp>
      <p:sp>
        <p:nvSpPr>
          <p:cNvPr id="32" name="Text Box 21"/>
          <p:cNvSpPr txBox="1">
            <a:spLocks noChangeArrowheads="1"/>
          </p:cNvSpPr>
          <p:nvPr/>
        </p:nvSpPr>
        <p:spPr bwMode="auto">
          <a:xfrm>
            <a:off x="8718087" y="5491699"/>
            <a:ext cx="288862" cy="446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6600CC"/>
                </a:solidFill>
              </a:rPr>
              <a:t>1</a:t>
            </a:r>
          </a:p>
        </p:txBody>
      </p:sp>
      <p:sp>
        <p:nvSpPr>
          <p:cNvPr id="33" name="Text Box 23"/>
          <p:cNvSpPr txBox="1">
            <a:spLocks noChangeArrowheads="1"/>
          </p:cNvSpPr>
          <p:nvPr/>
        </p:nvSpPr>
        <p:spPr bwMode="auto">
          <a:xfrm>
            <a:off x="7578916" y="5491699"/>
            <a:ext cx="429926" cy="446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6600CC"/>
                </a:solidFill>
              </a:rPr>
              <a:t>16</a:t>
            </a:r>
          </a:p>
        </p:txBody>
      </p:sp>
      <p:sp>
        <p:nvSpPr>
          <p:cNvPr id="34" name="Text Box 24"/>
          <p:cNvSpPr txBox="1">
            <a:spLocks noChangeArrowheads="1"/>
          </p:cNvSpPr>
          <p:nvPr/>
        </p:nvSpPr>
        <p:spPr bwMode="auto">
          <a:xfrm>
            <a:off x="7253047" y="5491699"/>
            <a:ext cx="466794" cy="446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6600CC"/>
                </a:solidFill>
              </a:rPr>
              <a:t>32</a:t>
            </a:r>
          </a:p>
        </p:txBody>
      </p:sp>
      <p:sp>
        <p:nvSpPr>
          <p:cNvPr id="35" name="Text Box 18"/>
          <p:cNvSpPr txBox="1">
            <a:spLocks noChangeArrowheads="1"/>
          </p:cNvSpPr>
          <p:nvPr/>
        </p:nvSpPr>
        <p:spPr bwMode="auto">
          <a:xfrm>
            <a:off x="1639006" y="5491699"/>
            <a:ext cx="889987" cy="446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6600CC"/>
                </a:solidFill>
              </a:rPr>
              <a:t>32768</a:t>
            </a:r>
          </a:p>
        </p:txBody>
      </p:sp>
      <p:sp>
        <p:nvSpPr>
          <p:cNvPr id="36" name="Text Box 19"/>
          <p:cNvSpPr txBox="1">
            <a:spLocks noChangeArrowheads="1"/>
          </p:cNvSpPr>
          <p:nvPr/>
        </p:nvSpPr>
        <p:spPr bwMode="auto">
          <a:xfrm>
            <a:off x="2399277" y="5491699"/>
            <a:ext cx="853119" cy="446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6600CC"/>
                </a:solidFill>
              </a:rPr>
              <a:t>16384</a:t>
            </a:r>
          </a:p>
        </p:txBody>
      </p:sp>
      <p:sp>
        <p:nvSpPr>
          <p:cNvPr id="37" name="Text Box 20"/>
          <p:cNvSpPr txBox="1">
            <a:spLocks noChangeArrowheads="1"/>
          </p:cNvSpPr>
          <p:nvPr/>
        </p:nvSpPr>
        <p:spPr bwMode="auto">
          <a:xfrm>
            <a:off x="3119350" y="5491699"/>
            <a:ext cx="712054" cy="446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6600CC"/>
                </a:solidFill>
              </a:rPr>
              <a:t>8192</a:t>
            </a:r>
          </a:p>
        </p:txBody>
      </p:sp>
      <p:sp>
        <p:nvSpPr>
          <p:cNvPr id="38" name="Text Box 21"/>
          <p:cNvSpPr txBox="1">
            <a:spLocks noChangeArrowheads="1"/>
          </p:cNvSpPr>
          <p:nvPr/>
        </p:nvSpPr>
        <p:spPr bwMode="auto">
          <a:xfrm>
            <a:off x="3720273" y="5491699"/>
            <a:ext cx="748923" cy="446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6600CC"/>
                </a:solidFill>
              </a:rPr>
              <a:t>4096</a:t>
            </a:r>
          </a:p>
        </p:txBody>
      </p:sp>
      <p:sp>
        <p:nvSpPr>
          <p:cNvPr id="39" name="Text Box 23"/>
          <p:cNvSpPr txBox="1">
            <a:spLocks noChangeArrowheads="1"/>
          </p:cNvSpPr>
          <p:nvPr/>
        </p:nvSpPr>
        <p:spPr bwMode="auto">
          <a:xfrm>
            <a:off x="856369" y="5491699"/>
            <a:ext cx="889987" cy="446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6600CC"/>
                </a:solidFill>
              </a:rPr>
              <a:t>65536</a:t>
            </a:r>
          </a:p>
        </p:txBody>
      </p:sp>
      <p:sp>
        <p:nvSpPr>
          <p:cNvPr id="40" name="Text Box 24"/>
          <p:cNvSpPr txBox="1">
            <a:spLocks noChangeArrowheads="1"/>
          </p:cNvSpPr>
          <p:nvPr/>
        </p:nvSpPr>
        <p:spPr bwMode="auto">
          <a:xfrm>
            <a:off x="20902" y="5491699"/>
            <a:ext cx="957313" cy="446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6600CC"/>
                </a:solidFill>
              </a:rPr>
              <a:t>131072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42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42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42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42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42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42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42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2000"/>
                                        <p:tgtEl>
                                          <p:spTgt spid="142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000"/>
                                        <p:tgtEl>
                                          <p:spTgt spid="142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 nodeType="clickPar">
                      <p:stCondLst>
                        <p:cond delay="indefinite"/>
                      </p:stCondLst>
                      <p:childTnLst>
                        <p:par>
                          <p:cTn id="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2000"/>
                                        <p:tgtEl>
                                          <p:spTgt spid="142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2000"/>
                                        <p:tgtEl>
                                          <p:spTgt spid="142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 nodeType="clickPar">
                      <p:stCondLst>
                        <p:cond delay="indefinite"/>
                      </p:stCondLst>
                      <p:childTnLst>
                        <p:par>
                          <p:cTn id="7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2000"/>
                                        <p:tgtEl>
                                          <p:spTgt spid="142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2000"/>
                                        <p:tgtEl>
                                          <p:spTgt spid="142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 nodeType="clickPar">
                      <p:stCondLst>
                        <p:cond delay="indefinite"/>
                      </p:stCondLst>
                      <p:childTnLst>
                        <p:par>
                          <p:cTn id="8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 nodeType="clickPar">
                      <p:stCondLst>
                        <p:cond delay="indefinite"/>
                      </p:stCondLst>
                      <p:childTnLst>
                        <p:par>
                          <p:cTn id="8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2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2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2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2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2000"/>
                                        <p:tgtEl>
                                          <p:spTgt spid="142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 nodeType="clickPar">
                      <p:stCondLst>
                        <p:cond delay="indefinite"/>
                      </p:stCondLst>
                      <p:childTnLst>
                        <p:par>
                          <p:cTn id="1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2000"/>
                                        <p:tgtEl>
                                          <p:spTgt spid="142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 nodeType="clickPar">
                      <p:stCondLst>
                        <p:cond delay="indefinite"/>
                      </p:stCondLst>
                      <p:childTnLst>
                        <p:par>
                          <p:cTn id="1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2000"/>
                                        <p:tgtEl>
                                          <p:spTgt spid="142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 nodeType="clickPar">
                      <p:stCondLst>
                        <p:cond delay="indefinite"/>
                      </p:stCondLst>
                      <p:childTnLst>
                        <p:par>
                          <p:cTn id="1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2000"/>
                                        <p:tgtEl>
                                          <p:spTgt spid="142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 nodeType="clickPar">
                      <p:stCondLst>
                        <p:cond delay="indefinite"/>
                      </p:stCondLst>
                      <p:childTnLst>
                        <p:par>
                          <p:cTn id="1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2000"/>
                                        <p:tgtEl>
                                          <p:spTgt spid="142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 nodeType="clickPar">
                      <p:stCondLst>
                        <p:cond delay="indefinite"/>
                      </p:stCondLst>
                      <p:childTnLst>
                        <p:par>
                          <p:cTn id="1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2000"/>
                                        <p:tgtEl>
                                          <p:spTgt spid="142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2000"/>
                                        <p:tgtEl>
                                          <p:spTgt spid="142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2343" grpId="0"/>
      <p:bldP spid="142341" grpId="0"/>
      <p:bldP spid="142372" grpId="0" animBg="1"/>
      <p:bldP spid="142373" grpId="0" animBg="1"/>
      <p:bldP spid="142374" grpId="0" animBg="1"/>
      <p:bldP spid="142375" grpId="0" animBg="1"/>
      <p:bldP spid="142376" grpId="0" animBg="1"/>
      <p:bldP spid="142377" grpId="0" animBg="1"/>
      <p:bldP spid="142378" grpId="0" animBg="1"/>
      <p:bldP spid="142345" grpId="0"/>
      <p:bldP spid="142346" grpId="0"/>
      <p:bldP spid="142347" grpId="0"/>
      <p:bldP spid="142348" grpId="0"/>
      <p:bldP spid="142351" grpId="0"/>
      <p:bldP spid="142352" grpId="0"/>
      <p:bldP spid="142353" grpId="0"/>
      <p:bldP spid="142354" grpId="0"/>
      <p:bldP spid="142355" grpId="0"/>
      <p:bldP spid="142356" grpId="0"/>
      <p:bldP spid="142357" grpId="0"/>
      <p:bldP spid="142358" grpId="0"/>
      <p:bldP spid="142359" grpId="0"/>
      <p:bldP spid="142360" grpId="0"/>
      <p:bldP spid="142361" grpId="0"/>
      <p:bldP spid="142344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37" grpId="0"/>
      <p:bldP spid="38" grpId="0"/>
      <p:bldP spid="39" grpId="0"/>
      <p:bldP spid="4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2"/>
          <p:cNvSpPr>
            <a:spLocks noGrp="1" noChangeArrowheads="1"/>
          </p:cNvSpPr>
          <p:nvPr>
            <p:ph type="title"/>
          </p:nvPr>
        </p:nvSpPr>
        <p:spPr>
          <a:xfrm>
            <a:off x="395288" y="152400"/>
            <a:ext cx="8348662" cy="1143000"/>
          </a:xfrm>
        </p:spPr>
        <p:txBody>
          <a:bodyPr/>
          <a:lstStyle/>
          <a:p>
            <a:r>
              <a:rPr lang="en-US" sz="3200" dirty="0"/>
              <a:t>Binary Search: Estimating the # of Steps</a:t>
            </a:r>
          </a:p>
        </p:txBody>
      </p:sp>
      <p:sp>
        <p:nvSpPr>
          <p:cNvPr id="144387" name="Text Box 3"/>
          <p:cNvSpPr txBox="1">
            <a:spLocks noChangeArrowheads="1"/>
          </p:cNvSpPr>
          <p:nvPr/>
        </p:nvSpPr>
        <p:spPr bwMode="auto">
          <a:xfrm>
            <a:off x="820738" y="1487488"/>
            <a:ext cx="76422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/>
              <a:t>Well, if you remember your math…</a:t>
            </a:r>
          </a:p>
        </p:txBody>
      </p:sp>
      <p:sp>
        <p:nvSpPr>
          <p:cNvPr id="144388" name="Text Box 4"/>
          <p:cNvSpPr txBox="1">
            <a:spLocks noChangeArrowheads="1"/>
          </p:cNvSpPr>
          <p:nvPr/>
        </p:nvSpPr>
        <p:spPr bwMode="auto">
          <a:xfrm>
            <a:off x="395288" y="2381250"/>
            <a:ext cx="8348662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/>
              <a:t>You know that </a:t>
            </a:r>
            <a:r>
              <a:rPr lang="en-US" sz="2400">
                <a:solidFill>
                  <a:srgbClr val="6600CC"/>
                </a:solidFill>
              </a:rPr>
              <a:t>log</a:t>
            </a:r>
            <a:r>
              <a:rPr lang="en-US" sz="2400" baseline="-25000">
                <a:solidFill>
                  <a:srgbClr val="6600CC"/>
                </a:solidFill>
              </a:rPr>
              <a:t>2</a:t>
            </a:r>
            <a:r>
              <a:rPr lang="en-US" sz="2400">
                <a:solidFill>
                  <a:srgbClr val="6600CC"/>
                </a:solidFill>
              </a:rPr>
              <a:t>(N)</a:t>
            </a:r>
            <a:r>
              <a:rPr lang="en-US" sz="2400"/>
              <a:t> is equal to the number of times you can divide </a:t>
            </a:r>
            <a:r>
              <a:rPr lang="en-US" sz="2400">
                <a:solidFill>
                  <a:srgbClr val="6600CC"/>
                </a:solidFill>
              </a:rPr>
              <a:t>N</a:t>
            </a:r>
            <a:r>
              <a:rPr lang="en-US" sz="2400"/>
              <a:t> by </a:t>
            </a:r>
            <a:r>
              <a:rPr lang="en-US" sz="2400">
                <a:solidFill>
                  <a:srgbClr val="6600CC"/>
                </a:solidFill>
              </a:rPr>
              <a:t>2</a:t>
            </a:r>
            <a:r>
              <a:rPr lang="en-US" sz="2400"/>
              <a:t> before you reach a value of 1.</a:t>
            </a:r>
          </a:p>
        </p:txBody>
      </p:sp>
      <p:sp>
        <p:nvSpPr>
          <p:cNvPr id="144389" name="Text Box 5"/>
          <p:cNvSpPr txBox="1">
            <a:spLocks noChangeArrowheads="1"/>
          </p:cNvSpPr>
          <p:nvPr/>
        </p:nvSpPr>
        <p:spPr bwMode="auto">
          <a:xfrm>
            <a:off x="465138" y="3595688"/>
            <a:ext cx="81216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>
                <a:solidFill>
                  <a:srgbClr val="6600CC"/>
                </a:solidFill>
              </a:rPr>
              <a:t>log</a:t>
            </a:r>
            <a:r>
              <a:rPr lang="en-US" sz="2400" baseline="-25000">
                <a:solidFill>
                  <a:srgbClr val="6600CC"/>
                </a:solidFill>
              </a:rPr>
              <a:t>2</a:t>
            </a:r>
            <a:r>
              <a:rPr lang="en-US" sz="2400">
                <a:solidFill>
                  <a:srgbClr val="6600CC"/>
                </a:solidFill>
              </a:rPr>
              <a:t>(8)</a:t>
            </a:r>
            <a:r>
              <a:rPr lang="en-US" sz="2400"/>
              <a:t> = 3, since 8 </a:t>
            </a:r>
            <a:r>
              <a:rPr lang="en-US" sz="2400">
                <a:solidFill>
                  <a:srgbClr val="6600CC"/>
                </a:solidFill>
                <a:sym typeface="Wingdings" pitchFamily="2" charset="2"/>
              </a:rPr>
              <a:t></a:t>
            </a:r>
            <a:r>
              <a:rPr lang="en-US" sz="2400">
                <a:sym typeface="Wingdings" pitchFamily="2" charset="2"/>
              </a:rPr>
              <a:t> 4 </a:t>
            </a:r>
            <a:r>
              <a:rPr lang="en-US" sz="2400">
                <a:solidFill>
                  <a:srgbClr val="6600CC"/>
                </a:solidFill>
                <a:sym typeface="Wingdings" pitchFamily="2" charset="2"/>
              </a:rPr>
              <a:t></a:t>
            </a:r>
            <a:r>
              <a:rPr lang="en-US" sz="2400">
                <a:sym typeface="Wingdings" pitchFamily="2" charset="2"/>
              </a:rPr>
              <a:t> 2 </a:t>
            </a:r>
            <a:r>
              <a:rPr lang="en-US" sz="2400">
                <a:solidFill>
                  <a:srgbClr val="6600CC"/>
                </a:solidFill>
                <a:sym typeface="Wingdings" pitchFamily="2" charset="2"/>
              </a:rPr>
              <a:t></a:t>
            </a:r>
            <a:r>
              <a:rPr lang="en-US" sz="2400">
                <a:sym typeface="Wingdings" pitchFamily="2" charset="2"/>
              </a:rPr>
              <a:t> 1</a:t>
            </a:r>
            <a:endParaRPr lang="en-US" sz="2400"/>
          </a:p>
        </p:txBody>
      </p:sp>
      <p:sp>
        <p:nvSpPr>
          <p:cNvPr id="144391" name="Text Box 7"/>
          <p:cNvSpPr txBox="1">
            <a:spLocks noChangeArrowheads="1"/>
          </p:cNvSpPr>
          <p:nvPr/>
        </p:nvSpPr>
        <p:spPr bwMode="auto">
          <a:xfrm>
            <a:off x="500063" y="5753100"/>
            <a:ext cx="812165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/>
              <a:t>So no matter what word the user picks, we can find it in </a:t>
            </a:r>
            <a:r>
              <a:rPr lang="en-US" sz="2400">
                <a:solidFill>
                  <a:srgbClr val="6600CC"/>
                </a:solidFill>
              </a:rPr>
              <a:t>log</a:t>
            </a:r>
            <a:r>
              <a:rPr lang="en-US" sz="2400" baseline="-25000">
                <a:solidFill>
                  <a:srgbClr val="6600CC"/>
                </a:solidFill>
              </a:rPr>
              <a:t>2</a:t>
            </a:r>
            <a:r>
              <a:rPr lang="en-US" sz="2400">
                <a:solidFill>
                  <a:srgbClr val="6600CC"/>
                </a:solidFill>
              </a:rPr>
              <a:t>(N)</a:t>
            </a:r>
            <a:r>
              <a:rPr lang="en-US" sz="2400"/>
              <a:t> steps for a dictionary with N words!</a:t>
            </a:r>
          </a:p>
        </p:txBody>
      </p:sp>
      <p:sp>
        <p:nvSpPr>
          <p:cNvPr id="144392" name="Text Box 8"/>
          <p:cNvSpPr txBox="1">
            <a:spLocks noChangeArrowheads="1"/>
          </p:cNvSpPr>
          <p:nvPr/>
        </p:nvSpPr>
        <p:spPr bwMode="auto">
          <a:xfrm>
            <a:off x="554038" y="4244975"/>
            <a:ext cx="81216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 dirty="0">
                <a:solidFill>
                  <a:srgbClr val="6600CC"/>
                </a:solidFill>
              </a:rPr>
              <a:t>log</a:t>
            </a:r>
            <a:r>
              <a:rPr lang="en-US" sz="2400" baseline="-25000" dirty="0">
                <a:solidFill>
                  <a:srgbClr val="6600CC"/>
                </a:solidFill>
              </a:rPr>
              <a:t>2</a:t>
            </a:r>
            <a:r>
              <a:rPr lang="en-US" sz="2400" dirty="0">
                <a:solidFill>
                  <a:srgbClr val="6600CC"/>
                </a:solidFill>
              </a:rPr>
              <a:t>(64)</a:t>
            </a:r>
            <a:r>
              <a:rPr lang="en-US" sz="2400" dirty="0"/>
              <a:t> = 6, since 64 </a:t>
            </a:r>
            <a:r>
              <a:rPr lang="en-US" sz="2400" dirty="0">
                <a:solidFill>
                  <a:srgbClr val="6600CC"/>
                </a:solidFill>
                <a:sym typeface="Wingdings" pitchFamily="2" charset="2"/>
              </a:rPr>
              <a:t></a:t>
            </a:r>
            <a:r>
              <a:rPr lang="en-US" sz="2400" dirty="0">
                <a:sym typeface="Wingdings" pitchFamily="2" charset="2"/>
              </a:rPr>
              <a:t> 32 </a:t>
            </a:r>
            <a:r>
              <a:rPr lang="en-US" sz="2400" dirty="0">
                <a:solidFill>
                  <a:srgbClr val="6600CC"/>
                </a:solidFill>
                <a:sym typeface="Wingdings" pitchFamily="2" charset="2"/>
              </a:rPr>
              <a:t></a:t>
            </a:r>
            <a:r>
              <a:rPr lang="en-US" sz="2400" dirty="0">
                <a:sym typeface="Wingdings" pitchFamily="2" charset="2"/>
              </a:rPr>
              <a:t> 16 </a:t>
            </a:r>
            <a:r>
              <a:rPr lang="en-US" sz="2400" dirty="0">
                <a:solidFill>
                  <a:srgbClr val="6600CC"/>
                </a:solidFill>
                <a:sym typeface="Wingdings" pitchFamily="2" charset="2"/>
              </a:rPr>
              <a:t></a:t>
            </a:r>
            <a:r>
              <a:rPr lang="en-US" sz="2400" dirty="0">
                <a:sym typeface="Wingdings" pitchFamily="2" charset="2"/>
              </a:rPr>
              <a:t> </a:t>
            </a:r>
            <a:r>
              <a:rPr lang="en-US" sz="2400" dirty="0"/>
              <a:t>8 </a:t>
            </a:r>
            <a:r>
              <a:rPr lang="en-US" sz="2400" dirty="0">
                <a:solidFill>
                  <a:srgbClr val="6600CC"/>
                </a:solidFill>
                <a:sym typeface="Wingdings" pitchFamily="2" charset="2"/>
              </a:rPr>
              <a:t></a:t>
            </a:r>
            <a:r>
              <a:rPr lang="en-US" sz="2400" dirty="0">
                <a:sym typeface="Wingdings" pitchFamily="2" charset="2"/>
              </a:rPr>
              <a:t> 4 </a:t>
            </a:r>
            <a:r>
              <a:rPr lang="en-US" sz="2400" dirty="0">
                <a:solidFill>
                  <a:srgbClr val="6600CC"/>
                </a:solidFill>
                <a:sym typeface="Wingdings" pitchFamily="2" charset="2"/>
              </a:rPr>
              <a:t></a:t>
            </a:r>
            <a:r>
              <a:rPr lang="en-US" sz="2400" dirty="0">
                <a:sym typeface="Wingdings" pitchFamily="2" charset="2"/>
              </a:rPr>
              <a:t> 2 </a:t>
            </a:r>
            <a:r>
              <a:rPr lang="en-US" sz="2400" dirty="0">
                <a:solidFill>
                  <a:srgbClr val="6600CC"/>
                </a:solidFill>
                <a:sym typeface="Wingdings" pitchFamily="2" charset="2"/>
              </a:rPr>
              <a:t></a:t>
            </a:r>
            <a:r>
              <a:rPr lang="en-US" sz="2400" dirty="0">
                <a:sym typeface="Wingdings" pitchFamily="2" charset="2"/>
              </a:rPr>
              <a:t> 1</a:t>
            </a:r>
            <a:endParaRPr lang="en-US" sz="2400" dirty="0"/>
          </a:p>
        </p:txBody>
      </p:sp>
      <p:sp>
        <p:nvSpPr>
          <p:cNvPr id="144394" name="Text Box 10"/>
          <p:cNvSpPr txBox="1">
            <a:spLocks noChangeArrowheads="1"/>
          </p:cNvSpPr>
          <p:nvPr/>
        </p:nvSpPr>
        <p:spPr bwMode="auto">
          <a:xfrm>
            <a:off x="552450" y="5030788"/>
            <a:ext cx="81216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>
                <a:solidFill>
                  <a:srgbClr val="6600CC"/>
                </a:solidFill>
              </a:rPr>
              <a:t>log</a:t>
            </a:r>
            <a:r>
              <a:rPr lang="en-US" sz="2400" baseline="-25000">
                <a:solidFill>
                  <a:srgbClr val="6600CC"/>
                </a:solidFill>
              </a:rPr>
              <a:t>2</a:t>
            </a:r>
            <a:r>
              <a:rPr lang="en-US" sz="2400">
                <a:solidFill>
                  <a:srgbClr val="6600CC"/>
                </a:solidFill>
              </a:rPr>
              <a:t>(1 billion)</a:t>
            </a:r>
            <a:r>
              <a:rPr lang="en-US" sz="2400"/>
              <a:t> = </a:t>
            </a:r>
            <a:r>
              <a:rPr lang="en-US" sz="2400">
                <a:solidFill>
                  <a:srgbClr val="006666"/>
                </a:solidFill>
              </a:rPr>
              <a:t>?</a:t>
            </a:r>
            <a:r>
              <a:rPr lang="en-US" sz="2400"/>
              <a:t>   1B </a:t>
            </a:r>
            <a:r>
              <a:rPr lang="en-US" sz="2400">
                <a:solidFill>
                  <a:srgbClr val="6600CC"/>
                </a:solidFill>
                <a:sym typeface="Wingdings" pitchFamily="2" charset="2"/>
              </a:rPr>
              <a:t></a:t>
            </a:r>
            <a:r>
              <a:rPr lang="en-US" sz="2400">
                <a:sym typeface="Wingdings" pitchFamily="2" charset="2"/>
              </a:rPr>
              <a:t> 500M </a:t>
            </a:r>
            <a:r>
              <a:rPr lang="en-US" sz="2400">
                <a:solidFill>
                  <a:srgbClr val="6600CC"/>
                </a:solidFill>
                <a:sym typeface="Wingdings" pitchFamily="2" charset="2"/>
              </a:rPr>
              <a:t></a:t>
            </a:r>
            <a:r>
              <a:rPr lang="en-US" sz="2400">
                <a:sym typeface="Wingdings" pitchFamily="2" charset="2"/>
              </a:rPr>
              <a:t> 250M </a:t>
            </a:r>
            <a:r>
              <a:rPr lang="en-US" sz="2400">
                <a:solidFill>
                  <a:srgbClr val="6600CC"/>
                </a:solidFill>
                <a:sym typeface="Wingdings" pitchFamily="2" charset="2"/>
              </a:rPr>
              <a:t></a:t>
            </a:r>
            <a:r>
              <a:rPr lang="en-US" sz="2400">
                <a:sym typeface="Wingdings" pitchFamily="2" charset="2"/>
              </a:rPr>
              <a:t> </a:t>
            </a:r>
            <a:r>
              <a:rPr lang="en-US" sz="2400"/>
              <a:t>125M</a:t>
            </a:r>
            <a:r>
              <a:rPr lang="en-US" sz="2400">
                <a:solidFill>
                  <a:srgbClr val="6600CC"/>
                </a:solidFill>
                <a:sym typeface="Wingdings" pitchFamily="2" charset="2"/>
              </a:rPr>
              <a:t></a:t>
            </a:r>
            <a:r>
              <a:rPr lang="en-US" sz="2400">
                <a:sym typeface="Wingdings" pitchFamily="2" charset="2"/>
              </a:rPr>
              <a:t> …</a:t>
            </a:r>
            <a:endParaRPr lang="en-US" sz="24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4387" grpId="0"/>
      <p:bldP spid="144388" grpId="0"/>
      <p:bldP spid="144389" grpId="0"/>
      <p:bldP spid="144391" grpId="0"/>
      <p:bldP spid="144392" grpId="0"/>
      <p:bldP spid="14439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Wow! That’s Significant!</a:t>
            </a:r>
          </a:p>
        </p:txBody>
      </p:sp>
      <p:sp>
        <p:nvSpPr>
          <p:cNvPr id="146436" name="Text Box 4"/>
          <p:cNvSpPr txBox="1">
            <a:spLocks noChangeArrowheads="1"/>
          </p:cNvSpPr>
          <p:nvPr/>
        </p:nvSpPr>
        <p:spPr bwMode="auto">
          <a:xfrm>
            <a:off x="986972" y="1524902"/>
            <a:ext cx="7112002" cy="11387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Our </a:t>
            </a:r>
            <a:r>
              <a:rPr lang="en-US" sz="2400" dirty="0">
                <a:solidFill>
                  <a:srgbClr val="6600CC"/>
                </a:solidFill>
              </a:rPr>
              <a:t>linear search algorithm</a:t>
            </a:r>
            <a:r>
              <a:rPr lang="en-US" sz="2400" dirty="0"/>
              <a:t> requires </a:t>
            </a:r>
            <a:r>
              <a:rPr lang="en-US" sz="2400" dirty="0">
                <a:solidFill>
                  <a:srgbClr val="6600CC"/>
                </a:solidFill>
              </a:rPr>
              <a:t>N/2 steps</a:t>
            </a:r>
            <a:r>
              <a:rPr lang="en-US" sz="2400" dirty="0"/>
              <a:t>, on average, to guess the user’s secret word.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(~50,000 steps</a:t>
            </a:r>
            <a:r>
              <a:rPr lang="en-US" dirty="0">
                <a:solidFill>
                  <a:srgbClr val="006666"/>
                </a:solidFill>
              </a:rPr>
              <a:t> for a dictionary with 100,000 words)</a:t>
            </a:r>
          </a:p>
        </p:txBody>
      </p:sp>
      <p:sp>
        <p:nvSpPr>
          <p:cNvPr id="146437" name="Text Box 5"/>
          <p:cNvSpPr txBox="1">
            <a:spLocks noChangeArrowheads="1"/>
          </p:cNvSpPr>
          <p:nvPr/>
        </p:nvSpPr>
        <p:spPr bwMode="auto">
          <a:xfrm>
            <a:off x="754744" y="3258686"/>
            <a:ext cx="7779657" cy="11387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But our </a:t>
            </a:r>
            <a:r>
              <a:rPr lang="en-US" sz="2400" dirty="0">
                <a:solidFill>
                  <a:srgbClr val="6600CC"/>
                </a:solidFill>
              </a:rPr>
              <a:t>binary search algorithm</a:t>
            </a:r>
            <a:r>
              <a:rPr lang="en-US" sz="2400" dirty="0"/>
              <a:t> only requires </a:t>
            </a:r>
            <a:r>
              <a:rPr lang="en-US" sz="2400" dirty="0">
                <a:solidFill>
                  <a:srgbClr val="6600CC"/>
                </a:solidFill>
              </a:rPr>
              <a:t>log</a:t>
            </a:r>
            <a:r>
              <a:rPr lang="en-US" sz="2400" baseline="-25000" dirty="0">
                <a:solidFill>
                  <a:srgbClr val="6600CC"/>
                </a:solidFill>
              </a:rPr>
              <a:t>2</a:t>
            </a:r>
            <a:r>
              <a:rPr lang="en-US" sz="2400" dirty="0">
                <a:solidFill>
                  <a:srgbClr val="6600CC"/>
                </a:solidFill>
              </a:rPr>
              <a:t>(N) steps</a:t>
            </a:r>
            <a:r>
              <a:rPr lang="en-US" sz="2400" dirty="0"/>
              <a:t>, on average, to guess the user’s secret word.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(~17 steps</a:t>
            </a:r>
            <a:r>
              <a:rPr lang="en-US" dirty="0">
                <a:solidFill>
                  <a:srgbClr val="006666"/>
                </a:solidFill>
              </a:rPr>
              <a:t> for a dictionary with 100,000 words)</a:t>
            </a:r>
            <a:endParaRPr lang="en-US" dirty="0"/>
          </a:p>
        </p:txBody>
      </p:sp>
      <p:sp>
        <p:nvSpPr>
          <p:cNvPr id="146438" name="Text Box 6"/>
          <p:cNvSpPr txBox="1">
            <a:spLocks noChangeArrowheads="1"/>
          </p:cNvSpPr>
          <p:nvPr/>
        </p:nvSpPr>
        <p:spPr bwMode="auto">
          <a:xfrm>
            <a:off x="301625" y="5118335"/>
            <a:ext cx="8618538" cy="13849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800" dirty="0"/>
              <a:t>If, instead of a dictionary, we had to search a database of </a:t>
            </a:r>
            <a:r>
              <a:rPr lang="en-US" sz="2800" dirty="0">
                <a:solidFill>
                  <a:srgbClr val="6600CC"/>
                </a:solidFill>
              </a:rPr>
              <a:t>300 million people</a:t>
            </a:r>
            <a:r>
              <a:rPr lang="en-US" sz="2800" dirty="0"/>
              <a:t>, which algorithm would you choose?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6436" grpId="0"/>
      <p:bldP spid="146437" grpId="0"/>
      <p:bldP spid="14643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1" name="Text Box 7"/>
          <p:cNvSpPr txBox="1">
            <a:spLocks noChangeArrowheads="1"/>
          </p:cNvSpPr>
          <p:nvPr/>
        </p:nvSpPr>
        <p:spPr bwMode="auto">
          <a:xfrm>
            <a:off x="230188" y="211713"/>
            <a:ext cx="862647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3200" dirty="0"/>
              <a:t>Bad Algorithms Can Kill a Program!</a:t>
            </a:r>
          </a:p>
        </p:txBody>
      </p:sp>
      <p:sp>
        <p:nvSpPr>
          <p:cNvPr id="2" name="Text Box 7"/>
          <p:cNvSpPr txBox="1">
            <a:spLocks noChangeArrowheads="1"/>
          </p:cNvSpPr>
          <p:nvPr/>
        </p:nvSpPr>
        <p:spPr bwMode="auto">
          <a:xfrm>
            <a:off x="5048250" y="1435100"/>
            <a:ext cx="3436938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2200"/>
              <a:t>Bad algorithms can produce bad results:</a:t>
            </a:r>
          </a:p>
        </p:txBody>
      </p:sp>
      <p:grpSp>
        <p:nvGrpSpPr>
          <p:cNvPr id="132113" name="Group 17"/>
          <p:cNvGrpSpPr>
            <a:grpSpLocks/>
          </p:cNvGrpSpPr>
          <p:nvPr/>
        </p:nvGrpSpPr>
        <p:grpSpPr bwMode="auto">
          <a:xfrm>
            <a:off x="4316413" y="2401888"/>
            <a:ext cx="4649787" cy="4175125"/>
            <a:chOff x="2678" y="657"/>
            <a:chExt cx="2929" cy="2630"/>
          </a:xfrm>
        </p:grpSpPr>
        <p:pic>
          <p:nvPicPr>
            <p:cNvPr id="132110" name="Picture 14" descr="usc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78" y="657"/>
              <a:ext cx="2929" cy="263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2112" name="Picture 16" descr="monkeys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419" t="38400" r="2185" b="6267"/>
            <a:stretch>
              <a:fillRect/>
            </a:stretch>
          </p:blipFill>
          <p:spPr bwMode="auto">
            <a:xfrm>
              <a:off x="3209" y="1610"/>
              <a:ext cx="2352" cy="14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ext Box 7"/>
          <p:cNvSpPr txBox="1">
            <a:spLocks noChangeArrowheads="1"/>
          </p:cNvSpPr>
          <p:nvPr/>
        </p:nvSpPr>
        <p:spPr bwMode="auto">
          <a:xfrm>
            <a:off x="412750" y="4832350"/>
            <a:ext cx="3436938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2200"/>
              <a:t>Bad algorithms can be way too slow!</a:t>
            </a:r>
          </a:p>
        </p:txBody>
      </p:sp>
      <p:pic>
        <p:nvPicPr>
          <p:cNvPr id="132117" name="Picture 21" descr="ani-Hour_Glass"/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225" y="1030288"/>
            <a:ext cx="2476500" cy="3714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7797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autoUpdateAnimBg="0"/>
      <p:bldP spid="3" grpId="0" build="allAtOnce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-159330"/>
            <a:ext cx="7772400" cy="1143000"/>
          </a:xfrm>
        </p:spPr>
        <p:txBody>
          <a:bodyPr/>
          <a:lstStyle/>
          <a:p>
            <a:pPr eaLnBrk="1" hangingPunct="1"/>
            <a:r>
              <a:rPr lang="en-US"/>
              <a:t>Data Structures</a:t>
            </a:r>
          </a:p>
        </p:txBody>
      </p:sp>
      <p:grpSp>
        <p:nvGrpSpPr>
          <p:cNvPr id="2" name="Group 8"/>
          <p:cNvGrpSpPr>
            <a:grpSpLocks/>
          </p:cNvGrpSpPr>
          <p:nvPr/>
        </p:nvGrpSpPr>
        <p:grpSpPr bwMode="auto">
          <a:xfrm>
            <a:off x="304800" y="1071135"/>
            <a:ext cx="8458200" cy="946150"/>
            <a:chOff x="192" y="684"/>
            <a:chExt cx="5040" cy="596"/>
          </a:xfrm>
        </p:grpSpPr>
        <p:sp>
          <p:nvSpPr>
            <p:cNvPr id="26632" name="Rectangle 9"/>
            <p:cNvSpPr>
              <a:spLocks noChangeArrowheads="1"/>
            </p:cNvSpPr>
            <p:nvPr/>
          </p:nvSpPr>
          <p:spPr bwMode="auto">
            <a:xfrm>
              <a:off x="192" y="684"/>
              <a:ext cx="5040" cy="5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en-US" sz="2800" dirty="0">
                  <a:cs typeface="Courier New" pitchFamily="49" charset="0"/>
                </a:rPr>
                <a:t>      </a:t>
              </a:r>
              <a:r>
                <a:rPr lang="en-US" sz="2800" dirty="0"/>
                <a:t>A </a:t>
              </a:r>
              <a:r>
                <a:rPr lang="en-US" sz="2800" dirty="0">
                  <a:solidFill>
                    <a:srgbClr val="008080"/>
                  </a:solidFill>
                </a:rPr>
                <a:t>data structure</a:t>
              </a:r>
              <a:r>
                <a:rPr lang="en-US" sz="2800" dirty="0"/>
                <a:t> is the </a:t>
              </a:r>
              <a:r>
                <a:rPr lang="en-US" sz="2800" dirty="0">
                  <a:solidFill>
                    <a:srgbClr val="800000"/>
                  </a:solidFill>
                </a:rPr>
                <a:t>data</a:t>
              </a:r>
              <a:r>
                <a:rPr lang="en-US" sz="2800" dirty="0"/>
                <a:t> that’s operated </a:t>
              </a:r>
              <a:br>
                <a:rPr lang="en-US" sz="2800" dirty="0"/>
              </a:br>
              <a:r>
                <a:rPr lang="en-US" sz="2800" dirty="0"/>
                <a:t>     on by an algorithm to solve a problem.</a:t>
              </a:r>
              <a:r>
                <a:rPr lang="en-US" sz="2400" dirty="0"/>
                <a:t> </a:t>
              </a:r>
            </a:p>
          </p:txBody>
        </p:sp>
        <p:pic>
          <p:nvPicPr>
            <p:cNvPr id="26633" name="Picture 10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9999" r="28125" b="10001"/>
            <a:stretch>
              <a:fillRect/>
            </a:stretch>
          </p:blipFill>
          <p:spPr bwMode="auto">
            <a:xfrm>
              <a:off x="231" y="690"/>
              <a:ext cx="336" cy="3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63851" name="Rectangle 11"/>
          <p:cNvSpPr>
            <a:spLocks noChangeArrowheads="1"/>
          </p:cNvSpPr>
          <p:nvPr/>
        </p:nvSpPr>
        <p:spPr bwMode="auto">
          <a:xfrm>
            <a:off x="1113413" y="2312560"/>
            <a:ext cx="705485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 dirty="0">
                <a:solidFill>
                  <a:srgbClr val="008080"/>
                </a:solidFill>
              </a:rPr>
              <a:t>Sometimes an algorithm can operate just on the </a:t>
            </a:r>
            <a:r>
              <a:rPr lang="en-US" sz="2400" dirty="0">
                <a:solidFill>
                  <a:schemeClr val="accent2"/>
                </a:solidFill>
              </a:rPr>
              <a:t>data passed in </a:t>
            </a:r>
            <a:r>
              <a:rPr lang="en-US" sz="2400" dirty="0">
                <a:solidFill>
                  <a:srgbClr val="008080"/>
                </a:solidFill>
              </a:rPr>
              <a:t>to it: </a:t>
            </a:r>
          </a:p>
        </p:txBody>
      </p:sp>
      <p:sp>
        <p:nvSpPr>
          <p:cNvPr id="163852" name="Rectangle 12"/>
          <p:cNvSpPr>
            <a:spLocks noChangeArrowheads="1"/>
          </p:cNvSpPr>
          <p:nvPr/>
        </p:nvSpPr>
        <p:spPr bwMode="auto">
          <a:xfrm>
            <a:off x="319109" y="5783155"/>
            <a:ext cx="865505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 dirty="0">
                <a:solidFill>
                  <a:srgbClr val="008080"/>
                </a:solidFill>
              </a:rPr>
              <a:t>Other times an algorithm will have to create its own </a:t>
            </a:r>
            <a:r>
              <a:rPr lang="en-US" sz="2400" dirty="0">
                <a:solidFill>
                  <a:schemeClr val="accent2"/>
                </a:solidFill>
              </a:rPr>
              <a:t>secondary data structures</a:t>
            </a:r>
            <a:r>
              <a:rPr lang="en-US" sz="2400" dirty="0">
                <a:solidFill>
                  <a:srgbClr val="008080"/>
                </a:solidFill>
              </a:rPr>
              <a:t> to solve a problem. </a:t>
            </a:r>
            <a:endParaRPr lang="en-US" sz="2400" dirty="0">
              <a:solidFill>
                <a:schemeClr val="accent2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13413" y="3270710"/>
            <a:ext cx="7425009" cy="2308324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dirty="0"/>
              <a:t>void </a:t>
            </a:r>
            <a:r>
              <a:rPr lang="en-US" sz="1800" dirty="0" err="1"/>
              <a:t>printNumbersBackward</a:t>
            </a:r>
            <a:r>
              <a:rPr lang="en-US" sz="1800" dirty="0"/>
              <a:t>(</a:t>
            </a:r>
            <a:r>
              <a:rPr lang="en-US" sz="1800" dirty="0" err="1"/>
              <a:t>int</a:t>
            </a:r>
            <a:r>
              <a:rPr lang="en-US" sz="1800" dirty="0"/>
              <a:t> array[], </a:t>
            </a:r>
            <a:r>
              <a:rPr lang="en-US" sz="1800" dirty="0" err="1"/>
              <a:t>int</a:t>
            </a:r>
            <a:r>
              <a:rPr lang="en-US" sz="1800" dirty="0"/>
              <a:t> </a:t>
            </a:r>
            <a:r>
              <a:rPr lang="en-US" sz="1800" dirty="0" err="1"/>
              <a:t>numItems</a:t>
            </a:r>
            <a:r>
              <a:rPr lang="en-US" sz="1800" dirty="0"/>
              <a:t>)</a:t>
            </a:r>
          </a:p>
          <a:p>
            <a:r>
              <a:rPr lang="en-US" sz="1800" dirty="0"/>
              <a:t>{</a:t>
            </a:r>
          </a:p>
          <a:p>
            <a:r>
              <a:rPr lang="en-US" sz="1800" dirty="0"/>
              <a:t>     while (</a:t>
            </a:r>
            <a:r>
              <a:rPr lang="en-US" sz="1800" dirty="0" err="1"/>
              <a:t>numItems</a:t>
            </a:r>
            <a:r>
              <a:rPr lang="en-US" sz="1800" dirty="0"/>
              <a:t> &gt; 0)</a:t>
            </a:r>
          </a:p>
          <a:p>
            <a:r>
              <a:rPr lang="en-US" sz="1800" dirty="0"/>
              <a:t>     {</a:t>
            </a:r>
          </a:p>
          <a:p>
            <a:r>
              <a:rPr lang="en-US" sz="1800" dirty="0"/>
              <a:t>         --</a:t>
            </a:r>
            <a:r>
              <a:rPr lang="en-US" sz="1800" dirty="0" err="1"/>
              <a:t>numItems</a:t>
            </a:r>
            <a:r>
              <a:rPr lang="en-US" sz="1800" dirty="0"/>
              <a:t>;</a:t>
            </a:r>
          </a:p>
          <a:p>
            <a:r>
              <a:rPr lang="en-US" sz="1800" dirty="0"/>
              <a:t>         </a:t>
            </a:r>
            <a:r>
              <a:rPr lang="en-US" sz="1800" dirty="0" err="1"/>
              <a:t>cout</a:t>
            </a:r>
            <a:r>
              <a:rPr lang="en-US" sz="1800" dirty="0"/>
              <a:t> &lt;&lt; array[</a:t>
            </a:r>
            <a:r>
              <a:rPr lang="en-US" sz="1800" dirty="0" err="1"/>
              <a:t>numItems</a:t>
            </a:r>
            <a:r>
              <a:rPr lang="en-US" sz="1800" dirty="0"/>
              <a:t>];</a:t>
            </a:r>
          </a:p>
          <a:p>
            <a:r>
              <a:rPr lang="en-US" sz="1800" dirty="0"/>
              <a:t>     }</a:t>
            </a:r>
          </a:p>
          <a:p>
            <a:r>
              <a:rPr lang="en-US" sz="1800" dirty="0"/>
              <a:t>}</a:t>
            </a:r>
          </a:p>
        </p:txBody>
      </p:sp>
      <p:sp>
        <p:nvSpPr>
          <p:cNvPr id="4" name="Left Arrow 3"/>
          <p:cNvSpPr/>
          <p:nvPr/>
        </p:nvSpPr>
        <p:spPr>
          <a:xfrm>
            <a:off x="4959928" y="3556063"/>
            <a:ext cx="3208335" cy="2042428"/>
          </a:xfrm>
          <a:prstGeom prst="leftArrow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Solves the problem with no new variables or data!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851" grpId="0"/>
      <p:bldP spid="163852" grpId="0"/>
      <p:bldP spid="3" grpId="0" animBg="1"/>
      <p:bldP spid="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ChangeArrowheads="1"/>
          </p:cNvSpPr>
          <p:nvPr/>
        </p:nvSpPr>
        <p:spPr bwMode="auto">
          <a:xfrm>
            <a:off x="381000" y="-206830"/>
            <a:ext cx="84582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sz="3600">
                <a:solidFill>
                  <a:schemeClr val="tx2"/>
                </a:solidFill>
              </a:rPr>
              <a:t>A Data Structure for Facebook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60338" y="826407"/>
            <a:ext cx="7521103" cy="1097819"/>
            <a:chOff x="160338" y="826407"/>
            <a:chExt cx="7521103" cy="1097819"/>
          </a:xfrm>
        </p:grpSpPr>
        <p:pic>
          <p:nvPicPr>
            <p:cNvPr id="3074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21050" y="826407"/>
              <a:ext cx="1960391" cy="10978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651" name="Text Box 3"/>
            <p:cNvSpPr txBox="1">
              <a:spLocks noChangeArrowheads="1"/>
            </p:cNvSpPr>
            <p:nvPr/>
          </p:nvSpPr>
          <p:spPr bwMode="auto">
            <a:xfrm>
              <a:off x="160338" y="949325"/>
              <a:ext cx="6540908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9pPr>
            </a:lstStyle>
            <a:p>
              <a:pPr algn="ctr" eaLnBrk="1" hangingPunct="1"/>
              <a:r>
                <a:rPr lang="en-US" sz="2000" dirty="0">
                  <a:cs typeface="Courier New" pitchFamily="49" charset="0"/>
                </a:rPr>
                <a:t>Imagine that you’re building a social </a:t>
              </a:r>
              <a:br>
                <a:rPr lang="en-US" sz="2000" dirty="0">
                  <a:cs typeface="Courier New" pitchFamily="49" charset="0"/>
                </a:rPr>
              </a:br>
              <a:r>
                <a:rPr lang="en-US" sz="2000" dirty="0">
                  <a:cs typeface="Courier New" pitchFamily="49" charset="0"/>
                </a:rPr>
                <a:t>network website like </a:t>
              </a:r>
              <a:r>
                <a:rPr lang="en-US" sz="2000" dirty="0">
                  <a:solidFill>
                    <a:srgbClr val="6600CC"/>
                  </a:solidFill>
                  <a:cs typeface="Courier New" pitchFamily="49" charset="0"/>
                </a:rPr>
                <a:t>Facebook</a:t>
              </a:r>
              <a:r>
                <a:rPr lang="en-US" sz="2000" dirty="0">
                  <a:cs typeface="Courier New" pitchFamily="49" charset="0"/>
                </a:rPr>
                <a:t>…</a:t>
              </a:r>
              <a:r>
                <a:rPr lang="en-US" sz="2000" dirty="0"/>
                <a:t> </a:t>
              </a:r>
            </a:p>
          </p:txBody>
        </p:sp>
      </p:grpSp>
      <p:sp>
        <p:nvSpPr>
          <p:cNvPr id="17425" name="Text Box 17"/>
          <p:cNvSpPr txBox="1">
            <a:spLocks noChangeArrowheads="1"/>
          </p:cNvSpPr>
          <p:nvPr/>
        </p:nvSpPr>
        <p:spPr bwMode="auto">
          <a:xfrm>
            <a:off x="4211856" y="2012950"/>
            <a:ext cx="48768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2000" dirty="0">
                <a:cs typeface="Courier New" pitchFamily="49" charset="0"/>
              </a:rPr>
              <a:t>And you want to keep track of </a:t>
            </a:r>
            <a:br>
              <a:rPr lang="en-US" sz="2000" dirty="0">
                <a:cs typeface="Courier New" pitchFamily="49" charset="0"/>
              </a:rPr>
            </a:br>
            <a:r>
              <a:rPr lang="en-US" sz="2000" dirty="0">
                <a:cs typeface="Courier New" pitchFamily="49" charset="0"/>
              </a:rPr>
              <a:t>who made friends with whom…</a:t>
            </a:r>
            <a:endParaRPr lang="en-US" sz="2000" dirty="0"/>
          </a:p>
        </p:txBody>
      </p:sp>
      <p:sp>
        <p:nvSpPr>
          <p:cNvPr id="17426" name="Text Box 18"/>
          <p:cNvSpPr txBox="1">
            <a:spLocks noChangeArrowheads="1"/>
          </p:cNvSpPr>
          <p:nvPr/>
        </p:nvSpPr>
        <p:spPr bwMode="auto">
          <a:xfrm>
            <a:off x="4211856" y="2895600"/>
            <a:ext cx="48768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2000"/>
              <a:t>How would you do it?</a:t>
            </a:r>
          </a:p>
        </p:txBody>
      </p:sp>
      <p:sp>
        <p:nvSpPr>
          <p:cNvPr id="17427" name="Text Box 19"/>
          <p:cNvSpPr txBox="1">
            <a:spLocks noChangeArrowheads="1"/>
          </p:cNvSpPr>
          <p:nvPr/>
        </p:nvSpPr>
        <p:spPr bwMode="auto">
          <a:xfrm>
            <a:off x="4526452" y="3421928"/>
            <a:ext cx="4312747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2000" dirty="0"/>
              <a:t>Well, one </a:t>
            </a:r>
            <a:r>
              <a:rPr lang="en-US" sz="2000" i="1" dirty="0">
                <a:solidFill>
                  <a:srgbClr val="FF0000"/>
                </a:solidFill>
              </a:rPr>
              <a:t>data structure </a:t>
            </a:r>
            <a:br>
              <a:rPr lang="en-US" sz="2000" i="1" dirty="0">
                <a:solidFill>
                  <a:srgbClr val="FF0000"/>
                </a:solidFill>
              </a:rPr>
            </a:br>
            <a:r>
              <a:rPr lang="en-US" sz="2000" i="1" dirty="0"/>
              <a:t>we could use would be a long</a:t>
            </a:r>
            <a:br>
              <a:rPr lang="en-US" sz="2000" dirty="0"/>
            </a:br>
            <a:r>
              <a:rPr lang="en-US" sz="2000" dirty="0">
                <a:solidFill>
                  <a:schemeClr val="accent2"/>
                </a:solidFill>
              </a:rPr>
              <a:t>list</a:t>
            </a:r>
            <a:r>
              <a:rPr lang="en-US" sz="2000" dirty="0"/>
              <a:t> </a:t>
            </a:r>
            <a:r>
              <a:rPr lang="en-US" sz="2000" dirty="0">
                <a:solidFill>
                  <a:schemeClr val="accent2"/>
                </a:solidFill>
              </a:rPr>
              <a:t>of every pair of friends</a:t>
            </a:r>
            <a:r>
              <a:rPr lang="en-US" sz="2000" dirty="0"/>
              <a:t>…</a:t>
            </a:r>
          </a:p>
        </p:txBody>
      </p:sp>
      <p:sp>
        <p:nvSpPr>
          <p:cNvPr id="17428" name="Text Box 20"/>
          <p:cNvSpPr txBox="1">
            <a:spLocks noChangeArrowheads="1"/>
          </p:cNvSpPr>
          <p:nvPr/>
        </p:nvSpPr>
        <p:spPr bwMode="auto">
          <a:xfrm>
            <a:off x="212725" y="1974850"/>
            <a:ext cx="3716701" cy="3170099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sz="2000" b="1" u="sng" dirty="0">
                <a:solidFill>
                  <a:srgbClr val="800000"/>
                </a:solidFill>
              </a:rPr>
              <a:t>Friend A</a:t>
            </a:r>
            <a:r>
              <a:rPr lang="en-US" sz="2000" b="1" dirty="0">
                <a:solidFill>
                  <a:srgbClr val="800000"/>
                </a:solidFill>
              </a:rPr>
              <a:t>    	 </a:t>
            </a:r>
            <a:r>
              <a:rPr lang="en-US" sz="2000" b="1" u="sng" dirty="0">
                <a:solidFill>
                  <a:srgbClr val="800000"/>
                </a:solidFill>
              </a:rPr>
              <a:t>Friend B   </a:t>
            </a:r>
            <a:endParaRPr lang="en-US" sz="2000" b="1" u="sng" dirty="0">
              <a:solidFill>
                <a:srgbClr val="006666"/>
              </a:solidFill>
            </a:endParaRPr>
          </a:p>
          <a:p>
            <a:pPr eaLnBrk="1" hangingPunct="1"/>
            <a:r>
              <a:rPr lang="en-US" sz="1800" dirty="0">
                <a:solidFill>
                  <a:srgbClr val="800000"/>
                </a:solidFill>
                <a:latin typeface="+mj-lt"/>
              </a:rPr>
              <a:t>Danny Hsu</a:t>
            </a:r>
            <a:r>
              <a:rPr lang="en-US" sz="1800" dirty="0">
                <a:latin typeface="+mj-lt"/>
              </a:rPr>
              <a:t>  	 </a:t>
            </a:r>
            <a:r>
              <a:rPr lang="en-US" sz="1800" dirty="0">
                <a:solidFill>
                  <a:srgbClr val="006666"/>
                </a:solidFill>
                <a:latin typeface="+mj-lt"/>
              </a:rPr>
              <a:t>Jenny Oh</a:t>
            </a:r>
          </a:p>
          <a:p>
            <a:pPr eaLnBrk="1" hangingPunct="1"/>
            <a:r>
              <a:rPr lang="en-US" sz="1800" dirty="0">
                <a:solidFill>
                  <a:srgbClr val="800000"/>
                </a:solidFill>
                <a:latin typeface="+mj-lt"/>
              </a:rPr>
              <a:t>Danny Hsu</a:t>
            </a:r>
            <a:r>
              <a:rPr lang="en-US" sz="1800" dirty="0">
                <a:latin typeface="+mj-lt"/>
              </a:rPr>
              <a:t>  	 </a:t>
            </a:r>
            <a:r>
              <a:rPr lang="en-US" sz="1800" dirty="0">
                <a:solidFill>
                  <a:srgbClr val="006666"/>
                </a:solidFill>
                <a:latin typeface="+mj-lt"/>
              </a:rPr>
              <a:t>Rich Lim</a:t>
            </a:r>
          </a:p>
          <a:p>
            <a:pPr eaLnBrk="1" hangingPunct="1"/>
            <a:r>
              <a:rPr lang="en-US" sz="1800" dirty="0">
                <a:solidFill>
                  <a:srgbClr val="800000"/>
                </a:solidFill>
                <a:latin typeface="+mj-lt"/>
              </a:rPr>
              <a:t>Jenny Oh</a:t>
            </a:r>
            <a:r>
              <a:rPr lang="en-US" sz="1800" dirty="0">
                <a:latin typeface="+mj-lt"/>
              </a:rPr>
              <a:t>   	 </a:t>
            </a:r>
            <a:r>
              <a:rPr lang="en-US" sz="1800" dirty="0">
                <a:solidFill>
                  <a:srgbClr val="006666"/>
                </a:solidFill>
                <a:latin typeface="+mj-lt"/>
              </a:rPr>
              <a:t>David Sun</a:t>
            </a:r>
          </a:p>
          <a:p>
            <a:pPr eaLnBrk="1" hangingPunct="1"/>
            <a:r>
              <a:rPr lang="en-US" sz="1800" dirty="0">
                <a:solidFill>
                  <a:srgbClr val="800000"/>
                </a:solidFill>
                <a:latin typeface="+mj-lt"/>
              </a:rPr>
              <a:t>Danny Hsu</a:t>
            </a:r>
            <a:r>
              <a:rPr lang="en-US" sz="1800" dirty="0">
                <a:latin typeface="+mj-lt"/>
              </a:rPr>
              <a:t>  	 </a:t>
            </a:r>
            <a:r>
              <a:rPr lang="en-US" sz="1800" dirty="0">
                <a:solidFill>
                  <a:srgbClr val="006666"/>
                </a:solidFill>
                <a:latin typeface="+mj-lt"/>
              </a:rPr>
              <a:t>Carey Nash</a:t>
            </a:r>
          </a:p>
          <a:p>
            <a:pPr eaLnBrk="1" hangingPunct="1"/>
            <a:r>
              <a:rPr lang="en-US" sz="1800" dirty="0">
                <a:solidFill>
                  <a:srgbClr val="800000"/>
                </a:solidFill>
                <a:latin typeface="+mj-lt"/>
              </a:rPr>
              <a:t>Carey Nash</a:t>
            </a:r>
            <a:r>
              <a:rPr lang="en-US" sz="1800" dirty="0">
                <a:latin typeface="+mj-lt"/>
              </a:rPr>
              <a:t> 	 </a:t>
            </a:r>
            <a:r>
              <a:rPr lang="en-US" sz="1800" dirty="0">
                <a:solidFill>
                  <a:srgbClr val="006666"/>
                </a:solidFill>
                <a:latin typeface="+mj-lt"/>
              </a:rPr>
              <a:t>Scott Wilhelm</a:t>
            </a:r>
          </a:p>
          <a:p>
            <a:pPr eaLnBrk="1" hangingPunct="1"/>
            <a:r>
              <a:rPr lang="en-US" sz="1800" dirty="0" err="1">
                <a:solidFill>
                  <a:srgbClr val="800000"/>
                </a:solidFill>
                <a:latin typeface="+mj-lt"/>
              </a:rPr>
              <a:t>Melani</a:t>
            </a:r>
            <a:r>
              <a:rPr lang="en-US" sz="1800" dirty="0">
                <a:solidFill>
                  <a:srgbClr val="800000"/>
                </a:solidFill>
                <a:latin typeface="+mj-lt"/>
              </a:rPr>
              <a:t> </a:t>
            </a:r>
            <a:r>
              <a:rPr lang="en-US" sz="1800" dirty="0" err="1">
                <a:solidFill>
                  <a:srgbClr val="800000"/>
                </a:solidFill>
                <a:latin typeface="+mj-lt"/>
              </a:rPr>
              <a:t>Kan</a:t>
            </a:r>
            <a:r>
              <a:rPr lang="en-US" sz="1800" dirty="0">
                <a:latin typeface="+mj-lt"/>
              </a:rPr>
              <a:t> 	 </a:t>
            </a:r>
            <a:r>
              <a:rPr lang="en-US" sz="1800" dirty="0">
                <a:solidFill>
                  <a:srgbClr val="006666"/>
                </a:solidFill>
                <a:latin typeface="+mj-lt"/>
              </a:rPr>
              <a:t>Danny Hsu</a:t>
            </a:r>
          </a:p>
          <a:p>
            <a:pPr eaLnBrk="1" hangingPunct="1"/>
            <a:r>
              <a:rPr lang="en-US" sz="1800" dirty="0">
                <a:solidFill>
                  <a:srgbClr val="800000"/>
                </a:solidFill>
                <a:latin typeface="+mj-lt"/>
              </a:rPr>
              <a:t>Carey Nash</a:t>
            </a:r>
            <a:r>
              <a:rPr lang="en-US" sz="1800" dirty="0">
                <a:latin typeface="+mj-lt"/>
              </a:rPr>
              <a:t> 	 </a:t>
            </a:r>
            <a:r>
              <a:rPr lang="en-US" sz="1800" dirty="0">
                <a:solidFill>
                  <a:srgbClr val="006666"/>
                </a:solidFill>
                <a:latin typeface="+mj-lt"/>
              </a:rPr>
              <a:t>David Small</a:t>
            </a:r>
          </a:p>
          <a:p>
            <a:pPr eaLnBrk="1" hangingPunct="1"/>
            <a:r>
              <a:rPr lang="en-US" sz="1800" dirty="0">
                <a:solidFill>
                  <a:srgbClr val="800000"/>
                </a:solidFill>
                <a:latin typeface="+mj-lt"/>
              </a:rPr>
              <a:t>Jenny Oh</a:t>
            </a:r>
            <a:r>
              <a:rPr lang="en-US" sz="1800" dirty="0">
                <a:latin typeface="+mj-lt"/>
              </a:rPr>
              <a:t>   	 </a:t>
            </a:r>
            <a:r>
              <a:rPr lang="en-US" sz="1800" dirty="0">
                <a:solidFill>
                  <a:srgbClr val="006666"/>
                </a:solidFill>
                <a:latin typeface="+mj-lt"/>
              </a:rPr>
              <a:t>Len </a:t>
            </a:r>
            <a:r>
              <a:rPr lang="en-US" sz="1800" dirty="0" err="1">
                <a:solidFill>
                  <a:srgbClr val="006666"/>
                </a:solidFill>
                <a:latin typeface="+mj-lt"/>
              </a:rPr>
              <a:t>Kleinrock</a:t>
            </a:r>
            <a:endParaRPr lang="en-US" sz="1800" dirty="0">
              <a:solidFill>
                <a:srgbClr val="006666"/>
              </a:solidFill>
              <a:latin typeface="+mj-lt"/>
            </a:endParaRPr>
          </a:p>
          <a:p>
            <a:pPr eaLnBrk="1" hangingPunct="1"/>
            <a:r>
              <a:rPr lang="en-US" sz="1800" dirty="0">
                <a:solidFill>
                  <a:srgbClr val="800000"/>
                </a:solidFill>
                <a:latin typeface="+mj-lt"/>
              </a:rPr>
              <a:t>Jenny Oh</a:t>
            </a:r>
            <a:r>
              <a:rPr lang="en-US" sz="1800" dirty="0">
                <a:latin typeface="+mj-lt"/>
              </a:rPr>
              <a:t>   	 </a:t>
            </a:r>
            <a:r>
              <a:rPr lang="en-US" sz="1800" dirty="0">
                <a:solidFill>
                  <a:srgbClr val="006666"/>
                </a:solidFill>
                <a:latin typeface="+mj-lt"/>
              </a:rPr>
              <a:t>Mario </a:t>
            </a:r>
            <a:r>
              <a:rPr lang="en-US" sz="1800" dirty="0" err="1">
                <a:solidFill>
                  <a:srgbClr val="006666"/>
                </a:solidFill>
                <a:latin typeface="+mj-lt"/>
              </a:rPr>
              <a:t>Giso</a:t>
            </a:r>
            <a:endParaRPr lang="en-US" sz="1800" dirty="0">
              <a:solidFill>
                <a:srgbClr val="006666"/>
              </a:solidFill>
              <a:latin typeface="+mj-lt"/>
            </a:endParaRPr>
          </a:p>
          <a:p>
            <a:pPr eaLnBrk="1" hangingPunct="1"/>
            <a:r>
              <a:rPr lang="en-US" sz="1800" dirty="0">
                <a:solidFill>
                  <a:srgbClr val="800000"/>
                </a:solidFill>
                <a:latin typeface="+mj-lt"/>
              </a:rPr>
              <a:t>Mario </a:t>
            </a:r>
            <a:r>
              <a:rPr lang="en-US" sz="1800" dirty="0" err="1">
                <a:solidFill>
                  <a:srgbClr val="800000"/>
                </a:solidFill>
                <a:latin typeface="+mj-lt"/>
              </a:rPr>
              <a:t>Giso</a:t>
            </a:r>
            <a:r>
              <a:rPr lang="en-US" sz="1800" dirty="0">
                <a:latin typeface="+mj-lt"/>
              </a:rPr>
              <a:t> 	 </a:t>
            </a:r>
            <a:r>
              <a:rPr lang="en-US" sz="1800" dirty="0">
                <a:solidFill>
                  <a:srgbClr val="006666"/>
                </a:solidFill>
                <a:latin typeface="+mj-lt"/>
              </a:rPr>
              <a:t>Rich Nguyen</a:t>
            </a:r>
          </a:p>
        </p:txBody>
      </p:sp>
      <p:sp>
        <p:nvSpPr>
          <p:cNvPr id="17429" name="Text Box 21"/>
          <p:cNvSpPr txBox="1">
            <a:spLocks noChangeArrowheads="1"/>
          </p:cNvSpPr>
          <p:nvPr/>
        </p:nvSpPr>
        <p:spPr bwMode="auto">
          <a:xfrm>
            <a:off x="4161850" y="4683125"/>
            <a:ext cx="4976812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2000" dirty="0"/>
              <a:t>Now how could I find out if </a:t>
            </a:r>
            <a:br>
              <a:rPr lang="en-US" sz="2000" dirty="0"/>
            </a:br>
            <a:r>
              <a:rPr lang="en-US" sz="2000" dirty="0">
                <a:solidFill>
                  <a:srgbClr val="6600CC"/>
                </a:solidFill>
              </a:rPr>
              <a:t>Jenny Oh </a:t>
            </a:r>
            <a:r>
              <a:rPr lang="en-US" sz="2000" dirty="0"/>
              <a:t>is a friend of </a:t>
            </a:r>
            <a:r>
              <a:rPr lang="en-US" sz="2000" dirty="0">
                <a:solidFill>
                  <a:srgbClr val="6600CC"/>
                </a:solidFill>
              </a:rPr>
              <a:t>Mario </a:t>
            </a:r>
            <a:r>
              <a:rPr lang="en-US" sz="2000" dirty="0" err="1">
                <a:solidFill>
                  <a:srgbClr val="6600CC"/>
                </a:solidFill>
              </a:rPr>
              <a:t>Giso</a:t>
            </a:r>
            <a:r>
              <a:rPr lang="en-US" sz="2000" dirty="0"/>
              <a:t>?</a:t>
            </a:r>
          </a:p>
        </p:txBody>
      </p:sp>
      <p:sp>
        <p:nvSpPr>
          <p:cNvPr id="17432" name="Rectangle 24"/>
          <p:cNvSpPr>
            <a:spLocks noChangeArrowheads="1"/>
          </p:cNvSpPr>
          <p:nvPr/>
        </p:nvSpPr>
        <p:spPr bwMode="auto">
          <a:xfrm>
            <a:off x="257538" y="2341698"/>
            <a:ext cx="3671888" cy="254431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17433" name="Text Box 25"/>
          <p:cNvSpPr txBox="1">
            <a:spLocks noChangeArrowheads="1"/>
          </p:cNvSpPr>
          <p:nvPr/>
        </p:nvSpPr>
        <p:spPr bwMode="auto">
          <a:xfrm>
            <a:off x="4356675" y="5529262"/>
            <a:ext cx="4482525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99CC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2000" dirty="0"/>
              <a:t>Well, we could search through</a:t>
            </a:r>
            <a:br>
              <a:rPr lang="en-US" sz="2000" dirty="0"/>
            </a:br>
            <a:r>
              <a:rPr lang="en-US" sz="2000" dirty="0"/>
              <a:t>every pair until we find the friendship we are looking for…</a:t>
            </a:r>
          </a:p>
        </p:txBody>
      </p:sp>
      <p:sp>
        <p:nvSpPr>
          <p:cNvPr id="2" name="Text Box 25"/>
          <p:cNvSpPr txBox="1">
            <a:spLocks noChangeArrowheads="1"/>
          </p:cNvSpPr>
          <p:nvPr/>
        </p:nvSpPr>
        <p:spPr bwMode="auto">
          <a:xfrm>
            <a:off x="66675" y="5292725"/>
            <a:ext cx="4102100" cy="131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99CC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2000" dirty="0">
                <a:solidFill>
                  <a:srgbClr val="006666"/>
                </a:solidFill>
              </a:rPr>
              <a:t>Hmmm. But if we had </a:t>
            </a:r>
            <a:br>
              <a:rPr lang="en-US" sz="2000" dirty="0">
                <a:solidFill>
                  <a:srgbClr val="006666"/>
                </a:solidFill>
              </a:rPr>
            </a:br>
            <a:r>
              <a:rPr lang="en-US" sz="2000" dirty="0">
                <a:solidFill>
                  <a:srgbClr val="FF0000"/>
                </a:solidFill>
              </a:rPr>
              <a:t>100 million users</a:t>
            </a:r>
            <a:r>
              <a:rPr lang="en-US" sz="2000" dirty="0">
                <a:solidFill>
                  <a:srgbClr val="006666"/>
                </a:solidFill>
              </a:rPr>
              <a:t> with </a:t>
            </a:r>
            <a:br>
              <a:rPr lang="en-US" sz="2000" dirty="0">
                <a:solidFill>
                  <a:srgbClr val="006666"/>
                </a:solidFill>
              </a:rPr>
            </a:br>
            <a:r>
              <a:rPr lang="en-US" sz="2000" dirty="0">
                <a:solidFill>
                  <a:srgbClr val="FF0000"/>
                </a:solidFill>
              </a:rPr>
              <a:t>10 billion friendships</a:t>
            </a:r>
            <a:r>
              <a:rPr lang="en-US" sz="2000" dirty="0">
                <a:solidFill>
                  <a:srgbClr val="006666"/>
                </a:solidFill>
              </a:rPr>
              <a:t>, that </a:t>
            </a:r>
            <a:br>
              <a:rPr lang="en-US" sz="2000" dirty="0">
                <a:solidFill>
                  <a:srgbClr val="006666"/>
                </a:solidFill>
              </a:rPr>
            </a:br>
            <a:r>
              <a:rPr lang="en-US" sz="2000" dirty="0">
                <a:solidFill>
                  <a:srgbClr val="006666"/>
                </a:solidFill>
              </a:rPr>
              <a:t>might be a bit too slow! </a:t>
            </a:r>
            <a:r>
              <a:rPr lang="en-US" sz="2000" dirty="0">
                <a:solidFill>
                  <a:srgbClr val="006666"/>
                </a:solidFill>
                <a:sym typeface="Wingdings" pitchFamily="2" charset="2"/>
              </a:rPr>
              <a:t></a:t>
            </a:r>
            <a:endParaRPr lang="en-US" sz="2000" dirty="0">
              <a:solidFill>
                <a:srgbClr val="006666"/>
              </a:solidFill>
            </a:endParaRPr>
          </a:p>
        </p:txBody>
      </p:sp>
      <p:sp>
        <p:nvSpPr>
          <p:cNvPr id="4" name="Left Arrow 3"/>
          <p:cNvSpPr/>
          <p:nvPr/>
        </p:nvSpPr>
        <p:spPr>
          <a:xfrm>
            <a:off x="3415215" y="1472301"/>
            <a:ext cx="4869800" cy="2016477"/>
          </a:xfrm>
          <a:prstGeom prst="leftArrow">
            <a:avLst>
              <a:gd name="adj1" fmla="val 57594"/>
              <a:gd name="adj2" fmla="val 50000"/>
            </a:avLst>
          </a:prstGeom>
          <a:solidFill>
            <a:srgbClr val="EAFFD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6"/>
                </a:solidFill>
              </a:rPr>
              <a:t>For example, this line indicates that Danny and Jenny are friends.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74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74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7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path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-3.7037E-6 L 5.55556E-7 0.31991 " pathEditMode="relative" rAng="0" ptsTypes="AA">
                                      <p:cBhvr>
                                        <p:cTn id="55" dur="1900" fill="hold"/>
                                        <p:tgtEl>
                                          <p:spTgt spid="174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9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900"/>
                            </p:stCondLst>
                            <p:childTnLst>
                              <p:par>
                                <p:cTn id="57" presetID="26" presetClass="emph" presetSubtype="0" repeatCount="3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 tmFilter="0, 0; .2, .5; .8, .5; 1, 0"/>
                                        <p:tgtEl>
                                          <p:spTgt spid="1743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9" dur="250" autoRev="1" fill="hold"/>
                                        <p:tgtEl>
                                          <p:spTgt spid="1743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 nodeType="clickPar">
                      <p:stCondLst>
                        <p:cond delay="indefinite"/>
                      </p:stCondLst>
                      <p:childTnLst>
                        <p:par>
                          <p:cTn id="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25" grpId="0"/>
      <p:bldP spid="17426" grpId="0"/>
      <p:bldP spid="17427" grpId="0"/>
      <p:bldP spid="17428" grpId="0" animBg="1"/>
      <p:bldP spid="17429" grpId="0"/>
      <p:bldP spid="17432" grpId="0" animBg="1"/>
      <p:bldP spid="17432" grpId="1" animBg="1"/>
      <p:bldP spid="17432" grpId="2" animBg="1"/>
      <p:bldP spid="17432" grpId="3" animBg="1"/>
      <p:bldP spid="17432" grpId="4" animBg="1"/>
      <p:bldP spid="17433" grpId="0"/>
      <p:bldP spid="2" grpId="0"/>
      <p:bldP spid="4" grpId="0" animBg="1"/>
      <p:bldP spid="4" grpId="1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-133350"/>
            <a:ext cx="7772400" cy="1143000"/>
          </a:xfrm>
        </p:spPr>
        <p:txBody>
          <a:bodyPr/>
          <a:lstStyle/>
          <a:p>
            <a:pPr eaLnBrk="1" hangingPunct="1"/>
            <a:r>
              <a:rPr lang="en-US" sz="3400"/>
              <a:t>A Better Friendship Data Structure</a:t>
            </a:r>
          </a:p>
        </p:txBody>
      </p:sp>
      <p:sp>
        <p:nvSpPr>
          <p:cNvPr id="28675" name="Text Box 4"/>
          <p:cNvSpPr txBox="1">
            <a:spLocks noChangeArrowheads="1"/>
          </p:cNvSpPr>
          <p:nvPr/>
        </p:nvSpPr>
        <p:spPr bwMode="auto">
          <a:xfrm>
            <a:off x="139700" y="755650"/>
            <a:ext cx="3986213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2000"/>
              <a:t>What if instead we assigned each of our </a:t>
            </a:r>
            <a:r>
              <a:rPr lang="en-US" sz="2000">
                <a:solidFill>
                  <a:srgbClr val="6600CC"/>
                </a:solidFill>
              </a:rPr>
              <a:t>N</a:t>
            </a:r>
            <a:r>
              <a:rPr lang="en-US" sz="2000"/>
              <a:t> users a number…</a:t>
            </a:r>
          </a:p>
        </p:txBody>
      </p:sp>
      <p:sp>
        <p:nvSpPr>
          <p:cNvPr id="174085" name="Text Box 5"/>
          <p:cNvSpPr txBox="1">
            <a:spLocks noChangeArrowheads="1"/>
          </p:cNvSpPr>
          <p:nvPr/>
        </p:nvSpPr>
        <p:spPr bwMode="auto">
          <a:xfrm>
            <a:off x="214313" y="2305050"/>
            <a:ext cx="3825875" cy="3785652"/>
          </a:xfrm>
          <a:prstGeom prst="rect">
            <a:avLst/>
          </a:prstGeom>
          <a:solidFill>
            <a:srgbClr val="FFFFE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sz="2000" u="sng" dirty="0">
                <a:solidFill>
                  <a:srgbClr val="800000"/>
                </a:solidFill>
              </a:rPr>
              <a:t>User</a:t>
            </a:r>
            <a:r>
              <a:rPr lang="en-US" sz="2000" dirty="0"/>
              <a:t> 		           </a:t>
            </a:r>
            <a:r>
              <a:rPr lang="en-US" sz="2000" u="sng" dirty="0">
                <a:solidFill>
                  <a:srgbClr val="006666"/>
                </a:solidFill>
              </a:rPr>
              <a:t>Number</a:t>
            </a:r>
          </a:p>
          <a:p>
            <a:pPr eaLnBrk="1" hangingPunct="1"/>
            <a:r>
              <a:rPr lang="en-US" sz="2000" dirty="0">
                <a:solidFill>
                  <a:srgbClr val="800000"/>
                </a:solidFill>
              </a:rPr>
              <a:t>Carey Nash</a:t>
            </a:r>
            <a:r>
              <a:rPr lang="en-US" sz="2000" dirty="0"/>
              <a:t> 		</a:t>
            </a:r>
            <a:r>
              <a:rPr lang="en-US" sz="2000" dirty="0">
                <a:solidFill>
                  <a:srgbClr val="006666"/>
                </a:solidFill>
              </a:rPr>
              <a:t>0</a:t>
            </a:r>
          </a:p>
          <a:p>
            <a:pPr eaLnBrk="1" hangingPunct="1"/>
            <a:r>
              <a:rPr lang="en-US" sz="2000" dirty="0">
                <a:solidFill>
                  <a:srgbClr val="800000"/>
                </a:solidFill>
              </a:rPr>
              <a:t>Danny Hsu</a:t>
            </a:r>
            <a:r>
              <a:rPr lang="en-US" sz="2000" dirty="0"/>
              <a:t> 		</a:t>
            </a:r>
            <a:r>
              <a:rPr lang="en-US" sz="2000" dirty="0">
                <a:solidFill>
                  <a:srgbClr val="006666"/>
                </a:solidFill>
              </a:rPr>
              <a:t>1</a:t>
            </a:r>
            <a:br>
              <a:rPr lang="en-US" sz="2000" dirty="0"/>
            </a:br>
            <a:r>
              <a:rPr lang="en-US" sz="2000" dirty="0">
                <a:solidFill>
                  <a:srgbClr val="800000"/>
                </a:solidFill>
              </a:rPr>
              <a:t>David Small	</a:t>
            </a:r>
            <a:r>
              <a:rPr lang="en-US" sz="2000" dirty="0">
                <a:solidFill>
                  <a:srgbClr val="006666"/>
                </a:solidFill>
              </a:rPr>
              <a:t>	2</a:t>
            </a:r>
          </a:p>
          <a:p>
            <a:pPr eaLnBrk="1" hangingPunct="1"/>
            <a:r>
              <a:rPr lang="en-US" sz="2000" dirty="0">
                <a:solidFill>
                  <a:srgbClr val="800000"/>
                </a:solidFill>
              </a:rPr>
              <a:t>David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800000"/>
                </a:solidFill>
              </a:rPr>
              <a:t>Sun</a:t>
            </a:r>
            <a:r>
              <a:rPr lang="en-US" sz="2000" dirty="0">
                <a:solidFill>
                  <a:srgbClr val="006666"/>
                </a:solidFill>
              </a:rPr>
              <a:t>		3</a:t>
            </a:r>
          </a:p>
          <a:p>
            <a:pPr eaLnBrk="1" hangingPunct="1"/>
            <a:r>
              <a:rPr lang="en-US" sz="2000" dirty="0">
                <a:solidFill>
                  <a:srgbClr val="800000"/>
                </a:solidFill>
              </a:rPr>
              <a:t>Jenny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800000"/>
                </a:solidFill>
              </a:rPr>
              <a:t>Oh</a:t>
            </a:r>
            <a:r>
              <a:rPr lang="en-US" sz="2000" dirty="0">
                <a:solidFill>
                  <a:srgbClr val="006666"/>
                </a:solidFill>
              </a:rPr>
              <a:t>		4</a:t>
            </a:r>
          </a:p>
          <a:p>
            <a:pPr eaLnBrk="1" hangingPunct="1"/>
            <a:r>
              <a:rPr lang="en-US" sz="2000" dirty="0">
                <a:solidFill>
                  <a:srgbClr val="800000"/>
                </a:solidFill>
              </a:rPr>
              <a:t>Len</a:t>
            </a:r>
            <a:r>
              <a:rPr lang="en-US" sz="2000" dirty="0"/>
              <a:t> </a:t>
            </a:r>
            <a:r>
              <a:rPr lang="en-US" sz="2000" dirty="0" err="1">
                <a:solidFill>
                  <a:srgbClr val="800000"/>
                </a:solidFill>
              </a:rPr>
              <a:t>Kleinrock</a:t>
            </a:r>
            <a:r>
              <a:rPr lang="en-US" sz="2000" dirty="0">
                <a:solidFill>
                  <a:srgbClr val="006666"/>
                </a:solidFill>
              </a:rPr>
              <a:t>		5</a:t>
            </a:r>
          </a:p>
          <a:p>
            <a:pPr eaLnBrk="1" hangingPunct="1"/>
            <a:r>
              <a:rPr lang="en-US" sz="2000" dirty="0">
                <a:solidFill>
                  <a:srgbClr val="800000"/>
                </a:solidFill>
              </a:rPr>
              <a:t>Mario</a:t>
            </a:r>
            <a:r>
              <a:rPr lang="en-US" sz="2000" dirty="0"/>
              <a:t> </a:t>
            </a:r>
            <a:r>
              <a:rPr lang="en-US" sz="2000" dirty="0" err="1">
                <a:solidFill>
                  <a:srgbClr val="800000"/>
                </a:solidFill>
              </a:rPr>
              <a:t>Giso</a:t>
            </a:r>
            <a:r>
              <a:rPr lang="en-US" sz="2000" dirty="0">
                <a:solidFill>
                  <a:srgbClr val="006666"/>
                </a:solidFill>
              </a:rPr>
              <a:t>		6</a:t>
            </a:r>
          </a:p>
          <a:p>
            <a:pPr eaLnBrk="1" hangingPunct="1"/>
            <a:r>
              <a:rPr lang="en-US" sz="2000" dirty="0" err="1">
                <a:solidFill>
                  <a:srgbClr val="800000"/>
                </a:solidFill>
              </a:rPr>
              <a:t>Melani</a:t>
            </a:r>
            <a:r>
              <a:rPr lang="en-US" sz="2000" dirty="0">
                <a:solidFill>
                  <a:srgbClr val="800000"/>
                </a:solidFill>
              </a:rPr>
              <a:t> </a:t>
            </a:r>
            <a:r>
              <a:rPr lang="en-US" sz="2000" dirty="0" err="1">
                <a:solidFill>
                  <a:srgbClr val="800000"/>
                </a:solidFill>
              </a:rPr>
              <a:t>Kan</a:t>
            </a:r>
            <a:r>
              <a:rPr lang="en-US" sz="2000" dirty="0"/>
              <a:t> 		</a:t>
            </a:r>
            <a:r>
              <a:rPr lang="en-US" sz="2000" dirty="0">
                <a:solidFill>
                  <a:srgbClr val="006666"/>
                </a:solidFill>
              </a:rPr>
              <a:t>7</a:t>
            </a:r>
          </a:p>
          <a:p>
            <a:pPr eaLnBrk="1" hangingPunct="1"/>
            <a:r>
              <a:rPr lang="en-US" sz="2000" dirty="0">
                <a:solidFill>
                  <a:srgbClr val="800000"/>
                </a:solidFill>
              </a:rPr>
              <a:t>Rich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800000"/>
                </a:solidFill>
              </a:rPr>
              <a:t>Lim</a:t>
            </a:r>
            <a:r>
              <a:rPr lang="en-US" sz="2000" dirty="0">
                <a:solidFill>
                  <a:srgbClr val="006666"/>
                </a:solidFill>
              </a:rPr>
              <a:t>		8</a:t>
            </a:r>
          </a:p>
          <a:p>
            <a:pPr eaLnBrk="1" hangingPunct="1"/>
            <a:r>
              <a:rPr lang="en-US" sz="2000" dirty="0">
                <a:solidFill>
                  <a:srgbClr val="800000"/>
                </a:solidFill>
              </a:rPr>
              <a:t>Rich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800000"/>
                </a:solidFill>
              </a:rPr>
              <a:t>Nguyen</a:t>
            </a:r>
            <a:r>
              <a:rPr lang="en-US" sz="2000" dirty="0">
                <a:solidFill>
                  <a:srgbClr val="006666"/>
                </a:solidFill>
              </a:rPr>
              <a:t>		9</a:t>
            </a:r>
          </a:p>
          <a:p>
            <a:pPr eaLnBrk="1" hangingPunct="1"/>
            <a:r>
              <a:rPr lang="en-US" sz="2000" dirty="0">
                <a:solidFill>
                  <a:srgbClr val="800000"/>
                </a:solidFill>
              </a:rPr>
              <a:t>Scott Wilhelm</a:t>
            </a:r>
            <a:r>
              <a:rPr lang="en-US" sz="2000" dirty="0">
                <a:solidFill>
                  <a:srgbClr val="006666"/>
                </a:solidFill>
              </a:rPr>
              <a:t>		10</a:t>
            </a:r>
          </a:p>
        </p:txBody>
      </p:sp>
      <p:sp>
        <p:nvSpPr>
          <p:cNvPr id="17428" name="Text Box 20"/>
          <p:cNvSpPr txBox="1">
            <a:spLocks noChangeArrowheads="1"/>
          </p:cNvSpPr>
          <p:nvPr/>
        </p:nvSpPr>
        <p:spPr bwMode="auto">
          <a:xfrm>
            <a:off x="463550" y="4552950"/>
            <a:ext cx="3825875" cy="3152775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sz="2000" b="1" u="sng" dirty="0" err="1">
                <a:solidFill>
                  <a:srgbClr val="800000"/>
                </a:solidFill>
              </a:rPr>
              <a:t>FriendA</a:t>
            </a:r>
            <a:r>
              <a:rPr lang="en-US" sz="2000" dirty="0"/>
              <a:t> 	</a:t>
            </a:r>
            <a:r>
              <a:rPr lang="en-US" sz="2000" b="1" u="sng" dirty="0" err="1">
                <a:solidFill>
                  <a:srgbClr val="006666"/>
                </a:solidFill>
                <a:latin typeface="+mj-lt"/>
              </a:rPr>
              <a:t>FriendB</a:t>
            </a:r>
            <a:endParaRPr lang="en-US" sz="1800" b="1" u="sng" dirty="0">
              <a:solidFill>
                <a:srgbClr val="006666"/>
              </a:solidFill>
              <a:latin typeface="+mj-lt"/>
            </a:endParaRPr>
          </a:p>
          <a:p>
            <a:pPr eaLnBrk="1" hangingPunct="1"/>
            <a:r>
              <a:rPr lang="en-US" sz="1800" b="1" dirty="0">
                <a:solidFill>
                  <a:srgbClr val="800000"/>
                </a:solidFill>
                <a:latin typeface="Courier New" pitchFamily="49" charset="0"/>
              </a:rPr>
              <a:t>Danny Hsu</a:t>
            </a:r>
            <a:r>
              <a:rPr lang="en-US" sz="1800" b="1" dirty="0">
                <a:latin typeface="Courier New" pitchFamily="49" charset="0"/>
              </a:rPr>
              <a:t>    </a:t>
            </a:r>
            <a:r>
              <a:rPr lang="en-US" sz="1800" b="1" dirty="0">
                <a:solidFill>
                  <a:srgbClr val="006666"/>
                </a:solidFill>
                <a:latin typeface="Courier New" pitchFamily="49" charset="0"/>
              </a:rPr>
              <a:t>Jenny Oh</a:t>
            </a:r>
          </a:p>
          <a:p>
            <a:pPr eaLnBrk="1" hangingPunct="1"/>
            <a:r>
              <a:rPr lang="en-US" sz="1800" b="1" dirty="0">
                <a:solidFill>
                  <a:srgbClr val="800000"/>
                </a:solidFill>
                <a:latin typeface="Courier New" pitchFamily="49" charset="0"/>
              </a:rPr>
              <a:t>David Sun</a:t>
            </a:r>
            <a:r>
              <a:rPr lang="en-US" sz="1800" b="1" dirty="0">
                <a:latin typeface="Courier New" pitchFamily="49" charset="0"/>
              </a:rPr>
              <a:t>    </a:t>
            </a:r>
            <a:r>
              <a:rPr lang="en-US" sz="1800" b="1" dirty="0">
                <a:solidFill>
                  <a:srgbClr val="006666"/>
                </a:solidFill>
                <a:latin typeface="Courier New" pitchFamily="49" charset="0"/>
              </a:rPr>
              <a:t>Carey Nash</a:t>
            </a:r>
          </a:p>
          <a:p>
            <a:pPr eaLnBrk="1" hangingPunct="1"/>
            <a:r>
              <a:rPr lang="en-US" sz="1800" b="1" dirty="0">
                <a:solidFill>
                  <a:srgbClr val="800000"/>
                </a:solidFill>
                <a:latin typeface="Courier New" pitchFamily="49" charset="0"/>
              </a:rPr>
              <a:t>Jenny Oh</a:t>
            </a:r>
            <a:r>
              <a:rPr lang="en-US" sz="1800" b="1" dirty="0">
                <a:latin typeface="Courier New" pitchFamily="49" charset="0"/>
              </a:rPr>
              <a:t>     </a:t>
            </a:r>
            <a:r>
              <a:rPr lang="en-US" sz="1800" b="1" dirty="0">
                <a:solidFill>
                  <a:srgbClr val="006666"/>
                </a:solidFill>
                <a:latin typeface="Courier New" pitchFamily="49" charset="0"/>
              </a:rPr>
              <a:t>David Sun</a:t>
            </a:r>
          </a:p>
          <a:p>
            <a:pPr eaLnBrk="1" hangingPunct="1"/>
            <a:r>
              <a:rPr lang="en-US" sz="1800" b="1" dirty="0">
                <a:solidFill>
                  <a:srgbClr val="800000"/>
                </a:solidFill>
                <a:latin typeface="Courier New" pitchFamily="49" charset="0"/>
              </a:rPr>
              <a:t>Danny Hsu</a:t>
            </a:r>
            <a:r>
              <a:rPr lang="en-US" sz="1800" b="1" dirty="0">
                <a:latin typeface="Courier New" pitchFamily="49" charset="0"/>
              </a:rPr>
              <a:t>    </a:t>
            </a:r>
            <a:r>
              <a:rPr lang="en-US" sz="1800" b="1" dirty="0">
                <a:solidFill>
                  <a:srgbClr val="006666"/>
                </a:solidFill>
                <a:latin typeface="Courier New" pitchFamily="49" charset="0"/>
              </a:rPr>
              <a:t>Carey Nash</a:t>
            </a:r>
          </a:p>
          <a:p>
            <a:pPr eaLnBrk="1" hangingPunct="1"/>
            <a:r>
              <a:rPr lang="en-US" sz="1800" b="1" dirty="0">
                <a:solidFill>
                  <a:srgbClr val="800000"/>
                </a:solidFill>
                <a:latin typeface="Courier New" pitchFamily="49" charset="0"/>
              </a:rPr>
              <a:t>Carey Nash</a:t>
            </a:r>
            <a:r>
              <a:rPr lang="en-US" sz="1800" b="1" dirty="0">
                <a:latin typeface="Courier New" pitchFamily="49" charset="0"/>
              </a:rPr>
              <a:t>   </a:t>
            </a:r>
            <a:r>
              <a:rPr lang="en-US" sz="1800" b="1" dirty="0">
                <a:solidFill>
                  <a:srgbClr val="006666"/>
                </a:solidFill>
                <a:latin typeface="Courier New" pitchFamily="49" charset="0"/>
              </a:rPr>
              <a:t>Scott Wilhelm</a:t>
            </a:r>
          </a:p>
          <a:p>
            <a:pPr eaLnBrk="1" hangingPunct="1"/>
            <a:r>
              <a:rPr lang="en-US" sz="1800" b="1" dirty="0" err="1">
                <a:solidFill>
                  <a:srgbClr val="800000"/>
                </a:solidFill>
                <a:latin typeface="Courier New" pitchFamily="49" charset="0"/>
              </a:rPr>
              <a:t>Melani</a:t>
            </a:r>
            <a:r>
              <a:rPr lang="en-US" sz="1800" b="1" dirty="0">
                <a:solidFill>
                  <a:srgbClr val="800000"/>
                </a:solidFill>
                <a:latin typeface="Courier New" pitchFamily="49" charset="0"/>
              </a:rPr>
              <a:t> </a:t>
            </a:r>
            <a:r>
              <a:rPr lang="en-US" sz="1800" b="1" dirty="0" err="1">
                <a:solidFill>
                  <a:srgbClr val="800000"/>
                </a:solidFill>
                <a:latin typeface="Courier New" pitchFamily="49" charset="0"/>
              </a:rPr>
              <a:t>Kan</a:t>
            </a:r>
            <a:r>
              <a:rPr lang="en-US" sz="1800" b="1" dirty="0">
                <a:latin typeface="Courier New" pitchFamily="49" charset="0"/>
              </a:rPr>
              <a:t>   </a:t>
            </a:r>
            <a:r>
              <a:rPr lang="en-US" sz="1800" b="1" dirty="0">
                <a:solidFill>
                  <a:srgbClr val="006666"/>
                </a:solidFill>
                <a:latin typeface="Courier New" pitchFamily="49" charset="0"/>
              </a:rPr>
              <a:t>Danny Hsu</a:t>
            </a:r>
          </a:p>
          <a:p>
            <a:pPr eaLnBrk="1" hangingPunct="1"/>
            <a:r>
              <a:rPr lang="en-US" sz="1800" b="1" dirty="0">
                <a:solidFill>
                  <a:srgbClr val="800000"/>
                </a:solidFill>
                <a:latin typeface="Courier New" pitchFamily="49" charset="0"/>
              </a:rPr>
              <a:t>Carey Nash</a:t>
            </a:r>
            <a:r>
              <a:rPr lang="en-US" sz="1800" b="1" dirty="0">
                <a:latin typeface="Courier New" pitchFamily="49" charset="0"/>
              </a:rPr>
              <a:t>   </a:t>
            </a:r>
            <a:r>
              <a:rPr lang="en-US" sz="1800" b="1" dirty="0">
                <a:solidFill>
                  <a:srgbClr val="006666"/>
                </a:solidFill>
                <a:latin typeface="Courier New" pitchFamily="49" charset="0"/>
              </a:rPr>
              <a:t>David Small</a:t>
            </a:r>
          </a:p>
          <a:p>
            <a:pPr eaLnBrk="1" hangingPunct="1"/>
            <a:r>
              <a:rPr lang="en-US" sz="1800" b="1" dirty="0">
                <a:solidFill>
                  <a:srgbClr val="800000"/>
                </a:solidFill>
                <a:latin typeface="Courier New" pitchFamily="49" charset="0"/>
              </a:rPr>
              <a:t>Jenny Oh</a:t>
            </a:r>
            <a:r>
              <a:rPr lang="en-US" sz="1800" b="1" dirty="0">
                <a:latin typeface="Courier New" pitchFamily="49" charset="0"/>
              </a:rPr>
              <a:t>     </a:t>
            </a:r>
            <a:r>
              <a:rPr lang="en-US" sz="1800" b="1" dirty="0">
                <a:solidFill>
                  <a:srgbClr val="006666"/>
                </a:solidFill>
                <a:latin typeface="Courier New" pitchFamily="49" charset="0"/>
              </a:rPr>
              <a:t>Len </a:t>
            </a:r>
            <a:r>
              <a:rPr lang="en-US" sz="1800" b="1" dirty="0" err="1">
                <a:solidFill>
                  <a:srgbClr val="006666"/>
                </a:solidFill>
                <a:latin typeface="Courier New" pitchFamily="49" charset="0"/>
              </a:rPr>
              <a:t>Kleinrock</a:t>
            </a:r>
            <a:endParaRPr lang="en-US" sz="1800" b="1" dirty="0">
              <a:solidFill>
                <a:srgbClr val="006666"/>
              </a:solidFill>
              <a:latin typeface="Courier New" pitchFamily="49" charset="0"/>
            </a:endParaRPr>
          </a:p>
          <a:p>
            <a:pPr eaLnBrk="1" hangingPunct="1"/>
            <a:r>
              <a:rPr lang="en-US" sz="1800" b="1" dirty="0">
                <a:solidFill>
                  <a:srgbClr val="800000"/>
                </a:solidFill>
                <a:latin typeface="Courier New" pitchFamily="49" charset="0"/>
              </a:rPr>
              <a:t>Jenny Oh</a:t>
            </a:r>
            <a:r>
              <a:rPr lang="en-US" sz="1800" b="1" dirty="0">
                <a:latin typeface="Courier New" pitchFamily="49" charset="0"/>
              </a:rPr>
              <a:t>     </a:t>
            </a:r>
            <a:r>
              <a:rPr lang="en-US" sz="1800" b="1" dirty="0">
                <a:solidFill>
                  <a:srgbClr val="006666"/>
                </a:solidFill>
                <a:latin typeface="Courier New" pitchFamily="49" charset="0"/>
              </a:rPr>
              <a:t>Mario </a:t>
            </a:r>
            <a:r>
              <a:rPr lang="en-US" sz="1800" b="1" dirty="0" err="1">
                <a:solidFill>
                  <a:srgbClr val="006666"/>
                </a:solidFill>
                <a:latin typeface="Courier New" pitchFamily="49" charset="0"/>
              </a:rPr>
              <a:t>Giso</a:t>
            </a:r>
            <a:endParaRPr lang="en-US" sz="1800" b="1" dirty="0">
              <a:solidFill>
                <a:srgbClr val="006666"/>
              </a:solidFill>
              <a:latin typeface="Courier New" pitchFamily="49" charset="0"/>
            </a:endParaRPr>
          </a:p>
          <a:p>
            <a:pPr eaLnBrk="1" hangingPunct="1"/>
            <a:r>
              <a:rPr lang="en-US" sz="1800" b="1" dirty="0">
                <a:solidFill>
                  <a:srgbClr val="800000"/>
                </a:solidFill>
                <a:latin typeface="Courier New" pitchFamily="49" charset="0"/>
              </a:rPr>
              <a:t>Mario </a:t>
            </a:r>
            <a:r>
              <a:rPr lang="en-US" sz="1800" b="1" dirty="0" err="1">
                <a:solidFill>
                  <a:srgbClr val="800000"/>
                </a:solidFill>
                <a:latin typeface="Courier New" pitchFamily="49" charset="0"/>
              </a:rPr>
              <a:t>Giso</a:t>
            </a:r>
            <a:r>
              <a:rPr lang="en-US" sz="1800" b="1" dirty="0">
                <a:latin typeface="Courier New" pitchFamily="49" charset="0"/>
              </a:rPr>
              <a:t>   </a:t>
            </a:r>
            <a:r>
              <a:rPr lang="en-US" sz="1800" b="1" dirty="0">
                <a:solidFill>
                  <a:srgbClr val="006666"/>
                </a:solidFill>
                <a:latin typeface="Courier New" pitchFamily="49" charset="0"/>
              </a:rPr>
              <a:t>Rich Nguyen</a:t>
            </a:r>
          </a:p>
        </p:txBody>
      </p:sp>
      <p:graphicFrame>
        <p:nvGraphicFramePr>
          <p:cNvPr id="174411" name="Group 331"/>
          <p:cNvGraphicFramePr>
            <a:graphicFrameLocks noGrp="1"/>
          </p:cNvGraphicFramePr>
          <p:nvPr>
            <p:ph idx="1"/>
          </p:nvPr>
        </p:nvGraphicFramePr>
        <p:xfrm>
          <a:off x="4587875" y="3382963"/>
          <a:ext cx="3871913" cy="3292476"/>
        </p:xfrm>
        <a:graphic>
          <a:graphicData uri="http://schemas.openxmlformats.org/drawingml/2006/table">
            <a:tbl>
              <a:tblPr/>
              <a:tblGrid>
                <a:gridCol w="4238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59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86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416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416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0003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2226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5437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226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61937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82588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27437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cs typeface="Times New Roman" pitchFamily="18" charset="0"/>
                        </a:rPr>
                        <a:t>1</a:t>
                      </a: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cs typeface="Times New Roman" pitchFamily="18" charset="0"/>
                        </a:rPr>
                        <a:t>2</a:t>
                      </a: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cs typeface="Times New Roman" pitchFamily="18" charset="0"/>
                        </a:rPr>
                        <a:t>3</a:t>
                      </a: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cs typeface="Times New Roman" pitchFamily="18" charset="0"/>
                        </a:rPr>
                        <a:t>4</a:t>
                      </a: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cs typeface="Times New Roman" pitchFamily="18" charset="0"/>
                        </a:rPr>
                        <a:t>5</a:t>
                      </a: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cs typeface="Times New Roman" pitchFamily="18" charset="0"/>
                        </a:rPr>
                        <a:t>6</a:t>
                      </a: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cs typeface="Times New Roman" pitchFamily="18" charset="0"/>
                        </a:rPr>
                        <a:t>7</a:t>
                      </a: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cs typeface="Times New Roman" pitchFamily="18" charset="0"/>
                        </a:rPr>
                        <a:t>8</a:t>
                      </a: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cs typeface="Times New Roman" pitchFamily="18" charset="0"/>
                        </a:rPr>
                        <a:t>9</a:t>
                      </a: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cs typeface="Times New Roman" pitchFamily="18" charset="0"/>
                        </a:rPr>
                        <a:t>10</a:t>
                      </a: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37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 marT="45729" marB="4572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37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cs typeface="Times New Roman" pitchFamily="18" charset="0"/>
                        </a:rPr>
                        <a:t>1</a:t>
                      </a:r>
                    </a:p>
                  </a:txBody>
                  <a:tcPr marT="45729" marB="4572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37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cs typeface="Times New Roman" pitchFamily="18" charset="0"/>
                        </a:rPr>
                        <a:t>2</a:t>
                      </a:r>
                    </a:p>
                  </a:txBody>
                  <a:tcPr marT="45729" marB="4572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437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cs typeface="Times New Roman" pitchFamily="18" charset="0"/>
                        </a:rPr>
                        <a:t>3</a:t>
                      </a:r>
                    </a:p>
                  </a:txBody>
                  <a:tcPr marT="45729" marB="4572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437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cs typeface="Times New Roman" pitchFamily="18" charset="0"/>
                        </a:rPr>
                        <a:t>4</a:t>
                      </a:r>
                    </a:p>
                  </a:txBody>
                  <a:tcPr marT="45729" marB="4572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437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cs typeface="Times New Roman" pitchFamily="18" charset="0"/>
                        </a:rPr>
                        <a:t>5</a:t>
                      </a:r>
                    </a:p>
                  </a:txBody>
                  <a:tcPr marT="45729" marB="4572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437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cs typeface="Times New Roman" pitchFamily="18" charset="0"/>
                        </a:rPr>
                        <a:t>6</a:t>
                      </a:r>
                    </a:p>
                  </a:txBody>
                  <a:tcPr marT="45729" marB="4572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437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cs typeface="Times New Roman" pitchFamily="18" charset="0"/>
                        </a:rPr>
                        <a:t>7</a:t>
                      </a:r>
                    </a:p>
                  </a:txBody>
                  <a:tcPr marT="45729" marB="4572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7437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cs typeface="Times New Roman" pitchFamily="18" charset="0"/>
                        </a:rPr>
                        <a:t>8</a:t>
                      </a:r>
                    </a:p>
                  </a:txBody>
                  <a:tcPr marT="45729" marB="4572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7437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cs typeface="Times New Roman" pitchFamily="18" charset="0"/>
                        </a:rPr>
                        <a:t>9</a:t>
                      </a:r>
                    </a:p>
                  </a:txBody>
                  <a:tcPr marT="45729" marB="4572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7437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cs typeface="Times New Roman" pitchFamily="18" charset="0"/>
                        </a:rPr>
                        <a:t>10</a:t>
                      </a:r>
                    </a:p>
                  </a:txBody>
                  <a:tcPr marT="45729" marB="4572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174413" name="Rectangle 333"/>
          <p:cNvSpPr>
            <a:spLocks noChangeArrowheads="1"/>
          </p:cNvSpPr>
          <p:nvPr/>
        </p:nvSpPr>
        <p:spPr bwMode="auto">
          <a:xfrm>
            <a:off x="538163" y="4894263"/>
            <a:ext cx="3732212" cy="28575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174429" name="Rectangle 349"/>
          <p:cNvSpPr>
            <a:spLocks noChangeArrowheads="1"/>
          </p:cNvSpPr>
          <p:nvPr/>
        </p:nvSpPr>
        <p:spPr bwMode="auto">
          <a:xfrm>
            <a:off x="4567238" y="4748213"/>
            <a:ext cx="3883025" cy="284162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174430" name="Rectangle 350"/>
          <p:cNvSpPr>
            <a:spLocks noChangeArrowheads="1"/>
          </p:cNvSpPr>
          <p:nvPr/>
        </p:nvSpPr>
        <p:spPr bwMode="auto">
          <a:xfrm>
            <a:off x="5340350" y="3386138"/>
            <a:ext cx="301625" cy="3265487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174431" name="Text Box 351"/>
          <p:cNvSpPr txBox="1">
            <a:spLocks noChangeArrowheads="1"/>
          </p:cNvSpPr>
          <p:nvPr/>
        </p:nvSpPr>
        <p:spPr bwMode="auto">
          <a:xfrm>
            <a:off x="5308600" y="4727575"/>
            <a:ext cx="3460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28891" name="Text Box 4"/>
          <p:cNvSpPr txBox="1">
            <a:spLocks noChangeArrowheads="1"/>
          </p:cNvSpPr>
          <p:nvPr/>
        </p:nvSpPr>
        <p:spPr bwMode="auto">
          <a:xfrm>
            <a:off x="96838" y="1485900"/>
            <a:ext cx="408305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2000" dirty="0"/>
              <a:t>And kept an </a:t>
            </a:r>
            <a:r>
              <a:rPr lang="en-US" sz="2000" dirty="0">
                <a:solidFill>
                  <a:srgbClr val="FF0000"/>
                </a:solidFill>
              </a:rPr>
              <a:t>alphabetized list</a:t>
            </a:r>
            <a:r>
              <a:rPr lang="en-US" sz="2000" dirty="0"/>
              <a:t> of each </a:t>
            </a:r>
            <a:r>
              <a:rPr lang="en-US" sz="2000" dirty="0">
                <a:solidFill>
                  <a:srgbClr val="006666"/>
                </a:solidFill>
              </a:rPr>
              <a:t>user</a:t>
            </a:r>
            <a:r>
              <a:rPr lang="en-US" sz="2000" dirty="0">
                <a:solidFill>
                  <a:srgbClr val="6600CC"/>
                </a:solidFill>
              </a:rPr>
              <a:t> </a:t>
            </a:r>
            <a:r>
              <a:rPr lang="en-US" sz="2000" dirty="0">
                <a:solidFill>
                  <a:srgbClr val="6600CC"/>
                </a:solidFill>
                <a:sym typeface="Wingdings" pitchFamily="2" charset="2"/>
              </a:rPr>
              <a:t> </a:t>
            </a:r>
            <a:r>
              <a:rPr lang="en-US" sz="2000" dirty="0">
                <a:solidFill>
                  <a:srgbClr val="006666"/>
                </a:solidFill>
                <a:sym typeface="Wingdings" pitchFamily="2" charset="2"/>
              </a:rPr>
              <a:t>number</a:t>
            </a:r>
            <a:r>
              <a:rPr lang="en-US" sz="2000" dirty="0">
                <a:sym typeface="Wingdings" pitchFamily="2" charset="2"/>
              </a:rPr>
              <a:t> pair</a:t>
            </a:r>
            <a:r>
              <a:rPr lang="en-US" sz="2000" dirty="0"/>
              <a:t>.</a:t>
            </a:r>
          </a:p>
        </p:txBody>
      </p:sp>
      <p:sp>
        <p:nvSpPr>
          <p:cNvPr id="174086" name="Text Box 6"/>
          <p:cNvSpPr txBox="1">
            <a:spLocks noChangeArrowheads="1"/>
          </p:cNvSpPr>
          <p:nvPr/>
        </p:nvSpPr>
        <p:spPr bwMode="auto">
          <a:xfrm>
            <a:off x="4483100" y="1925638"/>
            <a:ext cx="4357688" cy="131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2000"/>
              <a:t>Cool – and once we have both users’</a:t>
            </a:r>
            <a:br>
              <a:rPr lang="en-US" sz="2000"/>
            </a:br>
            <a:r>
              <a:rPr lang="en-US" sz="2000"/>
              <a:t>numbers, we can use them and a </a:t>
            </a:r>
            <a:br>
              <a:rPr lang="en-US" sz="2000"/>
            </a:br>
            <a:r>
              <a:rPr lang="en-US" sz="2000">
                <a:solidFill>
                  <a:srgbClr val="006666"/>
                </a:solidFill>
              </a:rPr>
              <a:t>two-dimensional array</a:t>
            </a:r>
            <a:r>
              <a:rPr lang="en-US" sz="2000"/>
              <a:t> </a:t>
            </a:r>
            <a:br>
              <a:rPr lang="en-US" sz="2000"/>
            </a:br>
            <a:r>
              <a:rPr lang="en-US" sz="2000"/>
              <a:t>to represent relationships!</a:t>
            </a:r>
          </a:p>
        </p:txBody>
      </p:sp>
      <p:sp>
        <p:nvSpPr>
          <p:cNvPr id="2" name="Rectangle 333"/>
          <p:cNvSpPr>
            <a:spLocks noChangeArrowheads="1"/>
          </p:cNvSpPr>
          <p:nvPr/>
        </p:nvSpPr>
        <p:spPr bwMode="auto">
          <a:xfrm>
            <a:off x="528638" y="5189538"/>
            <a:ext cx="3732212" cy="28575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4" name="Rectangle 349"/>
          <p:cNvSpPr>
            <a:spLocks noChangeArrowheads="1"/>
          </p:cNvSpPr>
          <p:nvPr/>
        </p:nvSpPr>
        <p:spPr bwMode="auto">
          <a:xfrm>
            <a:off x="4575175" y="3649663"/>
            <a:ext cx="3883025" cy="284162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5" name="Rectangle 350"/>
          <p:cNvSpPr>
            <a:spLocks noChangeArrowheads="1"/>
          </p:cNvSpPr>
          <p:nvPr/>
        </p:nvSpPr>
        <p:spPr bwMode="auto">
          <a:xfrm>
            <a:off x="5927725" y="3382963"/>
            <a:ext cx="301625" cy="3265487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6" name="Text Box 351"/>
          <p:cNvSpPr txBox="1">
            <a:spLocks noChangeArrowheads="1"/>
          </p:cNvSpPr>
          <p:nvPr/>
        </p:nvSpPr>
        <p:spPr bwMode="auto">
          <a:xfrm>
            <a:off x="5905500" y="3613150"/>
            <a:ext cx="3460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174443" name="Text Box 363"/>
          <p:cNvSpPr txBox="1">
            <a:spLocks noChangeArrowheads="1"/>
          </p:cNvSpPr>
          <p:nvPr/>
        </p:nvSpPr>
        <p:spPr bwMode="auto">
          <a:xfrm>
            <a:off x="4983163" y="3917950"/>
            <a:ext cx="3460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174444" name="Text Box 364"/>
          <p:cNvSpPr txBox="1">
            <a:spLocks noChangeArrowheads="1"/>
          </p:cNvSpPr>
          <p:nvPr/>
        </p:nvSpPr>
        <p:spPr bwMode="auto">
          <a:xfrm>
            <a:off x="5907088" y="4741863"/>
            <a:ext cx="3460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174445" name="Text Box 365"/>
          <p:cNvSpPr txBox="1">
            <a:spLocks noChangeArrowheads="1"/>
          </p:cNvSpPr>
          <p:nvPr/>
        </p:nvSpPr>
        <p:spPr bwMode="auto">
          <a:xfrm>
            <a:off x="6173788" y="4479925"/>
            <a:ext cx="3460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174446" name="Text Box 366"/>
          <p:cNvSpPr txBox="1">
            <a:spLocks noChangeArrowheads="1"/>
          </p:cNvSpPr>
          <p:nvPr/>
        </p:nvSpPr>
        <p:spPr bwMode="auto">
          <a:xfrm>
            <a:off x="5897563" y="3617913"/>
            <a:ext cx="3460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174447" name="Text Box 367"/>
          <p:cNvSpPr txBox="1">
            <a:spLocks noChangeArrowheads="1"/>
          </p:cNvSpPr>
          <p:nvPr/>
        </p:nvSpPr>
        <p:spPr bwMode="auto">
          <a:xfrm>
            <a:off x="4983163" y="4475163"/>
            <a:ext cx="3460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174449" name="Text Box 369"/>
          <p:cNvSpPr txBox="1">
            <a:spLocks noChangeArrowheads="1"/>
          </p:cNvSpPr>
          <p:nvPr/>
        </p:nvSpPr>
        <p:spPr bwMode="auto">
          <a:xfrm>
            <a:off x="6807200" y="4727575"/>
            <a:ext cx="3460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174450" name="Text Box 370"/>
          <p:cNvSpPr txBox="1">
            <a:spLocks noChangeArrowheads="1"/>
          </p:cNvSpPr>
          <p:nvPr/>
        </p:nvSpPr>
        <p:spPr bwMode="auto">
          <a:xfrm>
            <a:off x="6202363" y="5308600"/>
            <a:ext cx="3460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174451" name="Text Box 371"/>
          <p:cNvSpPr txBox="1">
            <a:spLocks noChangeArrowheads="1"/>
          </p:cNvSpPr>
          <p:nvPr/>
        </p:nvSpPr>
        <p:spPr bwMode="auto">
          <a:xfrm>
            <a:off x="6211888" y="5561013"/>
            <a:ext cx="3460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174452" name="Text Box 372"/>
          <p:cNvSpPr txBox="1">
            <a:spLocks noChangeArrowheads="1"/>
          </p:cNvSpPr>
          <p:nvPr/>
        </p:nvSpPr>
        <p:spPr bwMode="auto">
          <a:xfrm>
            <a:off x="7135813" y="4756150"/>
            <a:ext cx="3460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174453" name="Text Box 373"/>
          <p:cNvSpPr txBox="1">
            <a:spLocks noChangeArrowheads="1"/>
          </p:cNvSpPr>
          <p:nvPr/>
        </p:nvSpPr>
        <p:spPr bwMode="auto">
          <a:xfrm>
            <a:off x="6207125" y="5842000"/>
            <a:ext cx="3460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174454" name="Text Box 374"/>
          <p:cNvSpPr txBox="1">
            <a:spLocks noChangeArrowheads="1"/>
          </p:cNvSpPr>
          <p:nvPr/>
        </p:nvSpPr>
        <p:spPr bwMode="auto">
          <a:xfrm>
            <a:off x="7431088" y="4722813"/>
            <a:ext cx="3460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174455" name="Text Box 375"/>
          <p:cNvSpPr txBox="1">
            <a:spLocks noChangeArrowheads="1"/>
          </p:cNvSpPr>
          <p:nvPr/>
        </p:nvSpPr>
        <p:spPr bwMode="auto">
          <a:xfrm>
            <a:off x="7754938" y="5832475"/>
            <a:ext cx="3460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174456" name="Text Box 376"/>
          <p:cNvSpPr txBox="1">
            <a:spLocks noChangeArrowheads="1"/>
          </p:cNvSpPr>
          <p:nvPr/>
        </p:nvSpPr>
        <p:spPr bwMode="auto">
          <a:xfrm>
            <a:off x="7478713" y="6113463"/>
            <a:ext cx="3460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174457" name="Text Box 377"/>
          <p:cNvSpPr txBox="1">
            <a:spLocks noChangeArrowheads="1"/>
          </p:cNvSpPr>
          <p:nvPr/>
        </p:nvSpPr>
        <p:spPr bwMode="auto">
          <a:xfrm>
            <a:off x="5916613" y="6365875"/>
            <a:ext cx="3460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174458" name="Text Box 378"/>
          <p:cNvSpPr txBox="1">
            <a:spLocks noChangeArrowheads="1"/>
          </p:cNvSpPr>
          <p:nvPr/>
        </p:nvSpPr>
        <p:spPr bwMode="auto">
          <a:xfrm>
            <a:off x="8045450" y="4478338"/>
            <a:ext cx="3460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174459" name="Text Box 379"/>
          <p:cNvSpPr txBox="1">
            <a:spLocks noChangeArrowheads="1"/>
          </p:cNvSpPr>
          <p:nvPr/>
        </p:nvSpPr>
        <p:spPr bwMode="auto">
          <a:xfrm>
            <a:off x="4310063" y="1035050"/>
            <a:ext cx="4767262" cy="195103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sz="2200"/>
              <a:t>     Now, to see if two people are friends, all we need to do is…</a:t>
            </a:r>
          </a:p>
          <a:p>
            <a:pPr eaLnBrk="1" hangingPunct="1"/>
            <a:endParaRPr lang="en-US" sz="1800"/>
          </a:p>
          <a:p>
            <a:pPr eaLnBrk="1" hangingPunct="1">
              <a:buFontTx/>
              <a:buAutoNum type="arabicPeriod"/>
            </a:pPr>
            <a:r>
              <a:rPr lang="en-US" sz="2000"/>
              <a:t>Look up their numbers </a:t>
            </a:r>
            <a:r>
              <a:rPr lang="en-US" sz="2000">
                <a:solidFill>
                  <a:srgbClr val="6600CC"/>
                </a:solidFill>
              </a:rPr>
              <a:t>A</a:t>
            </a:r>
            <a:r>
              <a:rPr lang="en-US" sz="2000"/>
              <a:t>, </a:t>
            </a:r>
            <a:r>
              <a:rPr lang="en-US" sz="2000">
                <a:solidFill>
                  <a:srgbClr val="6600CC"/>
                </a:solidFill>
              </a:rPr>
              <a:t>B</a:t>
            </a:r>
          </a:p>
          <a:p>
            <a:pPr eaLnBrk="1" hangingPunct="1">
              <a:buFontTx/>
              <a:buAutoNum type="arabicPeriod"/>
            </a:pPr>
            <a:r>
              <a:rPr lang="en-US" sz="2000"/>
              <a:t>Check (</a:t>
            </a:r>
            <a:r>
              <a:rPr lang="en-US" sz="2000">
                <a:solidFill>
                  <a:srgbClr val="6600CC"/>
                </a:solidFill>
              </a:rPr>
              <a:t>A</a:t>
            </a:r>
            <a:r>
              <a:rPr lang="en-US" sz="2000"/>
              <a:t>,</a:t>
            </a:r>
            <a:r>
              <a:rPr lang="en-US" sz="2000">
                <a:solidFill>
                  <a:srgbClr val="6600CC"/>
                </a:solidFill>
              </a:rPr>
              <a:t>B</a:t>
            </a:r>
            <a:r>
              <a:rPr lang="en-US" sz="2000"/>
              <a:t>) </a:t>
            </a:r>
            <a:r>
              <a:rPr lang="en-US" sz="2000" i="1"/>
              <a:t>or</a:t>
            </a:r>
            <a:r>
              <a:rPr lang="en-US" sz="2000"/>
              <a:t> (</a:t>
            </a:r>
            <a:r>
              <a:rPr lang="en-US" sz="2000">
                <a:solidFill>
                  <a:srgbClr val="6600CC"/>
                </a:solidFill>
              </a:rPr>
              <a:t>B</a:t>
            </a:r>
            <a:r>
              <a:rPr lang="en-US" sz="2000"/>
              <a:t>,</a:t>
            </a:r>
            <a:r>
              <a:rPr lang="en-US" sz="2000">
                <a:solidFill>
                  <a:srgbClr val="6600CC"/>
                </a:solidFill>
              </a:rPr>
              <a:t>A</a:t>
            </a:r>
            <a:r>
              <a:rPr lang="en-US" sz="2000"/>
              <a:t>) in our array</a:t>
            </a:r>
          </a:p>
          <a:p>
            <a:pPr eaLnBrk="1" hangingPunct="1">
              <a:buFontTx/>
              <a:buAutoNum type="arabicPeriod"/>
            </a:pPr>
            <a:r>
              <a:rPr lang="en-US" sz="2000"/>
              <a:t>If we find a </a:t>
            </a:r>
            <a:r>
              <a:rPr lang="en-US" sz="2000">
                <a:solidFill>
                  <a:srgbClr val="6600CC"/>
                </a:solidFill>
              </a:rPr>
              <a:t>*</a:t>
            </a:r>
            <a:r>
              <a:rPr lang="en-US" sz="2000"/>
              <a:t>, they’re buddies!</a:t>
            </a:r>
          </a:p>
        </p:txBody>
      </p:sp>
      <p:sp>
        <p:nvSpPr>
          <p:cNvPr id="28892" name="Text Box 4"/>
          <p:cNvSpPr txBox="1">
            <a:spLocks noChangeArrowheads="1"/>
          </p:cNvSpPr>
          <p:nvPr/>
        </p:nvSpPr>
        <p:spPr bwMode="auto">
          <a:xfrm>
            <a:off x="4211638" y="777875"/>
            <a:ext cx="4735512" cy="97631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2000"/>
              <a:t>Now given a user’s name, how can we quickly find their number?</a:t>
            </a:r>
          </a:p>
          <a:p>
            <a:pPr algn="ctr" eaLnBrk="1" hangingPunct="1"/>
            <a:r>
              <a:rPr lang="en-US" sz="1800">
                <a:solidFill>
                  <a:srgbClr val="6600CC"/>
                </a:solidFill>
              </a:rPr>
              <a:t>Right – just use a Binary Search!</a:t>
            </a:r>
          </a:p>
        </p:txBody>
      </p:sp>
      <p:sp>
        <p:nvSpPr>
          <p:cNvPr id="8" name="Left Arrow 7"/>
          <p:cNvSpPr/>
          <p:nvPr/>
        </p:nvSpPr>
        <p:spPr>
          <a:xfrm>
            <a:off x="3246438" y="2764631"/>
            <a:ext cx="567553" cy="655637"/>
          </a:xfrm>
          <a:prstGeom prst="leftArrow">
            <a:avLst/>
          </a:prstGeom>
          <a:solidFill>
            <a:srgbClr val="FBDED9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6666"/>
              </a:solidFill>
            </a:endParaRPr>
          </a:p>
        </p:txBody>
      </p:sp>
      <p:sp>
        <p:nvSpPr>
          <p:cNvPr id="41" name="Left Arrow 40"/>
          <p:cNvSpPr/>
          <p:nvPr/>
        </p:nvSpPr>
        <p:spPr>
          <a:xfrm rot="16200000">
            <a:off x="5225642" y="2723872"/>
            <a:ext cx="567553" cy="655637"/>
          </a:xfrm>
          <a:prstGeom prst="leftArrow">
            <a:avLst/>
          </a:prstGeom>
          <a:solidFill>
            <a:srgbClr val="FBDED9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6666"/>
              </a:solidFill>
            </a:endParaRPr>
          </a:p>
        </p:txBody>
      </p:sp>
      <p:sp>
        <p:nvSpPr>
          <p:cNvPr id="42" name="Left Arrow 41"/>
          <p:cNvSpPr/>
          <p:nvPr/>
        </p:nvSpPr>
        <p:spPr>
          <a:xfrm>
            <a:off x="3258795" y="3699776"/>
            <a:ext cx="567553" cy="655637"/>
          </a:xfrm>
          <a:prstGeom prst="leftArrow">
            <a:avLst/>
          </a:prstGeom>
          <a:solidFill>
            <a:srgbClr val="FBDED9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6666"/>
              </a:solidFill>
            </a:endParaRPr>
          </a:p>
        </p:txBody>
      </p:sp>
      <p:sp>
        <p:nvSpPr>
          <p:cNvPr id="43" name="Left Arrow 42"/>
          <p:cNvSpPr/>
          <p:nvPr/>
        </p:nvSpPr>
        <p:spPr>
          <a:xfrm rot="10800000">
            <a:off x="3977073" y="4552950"/>
            <a:ext cx="567553" cy="655637"/>
          </a:xfrm>
          <a:prstGeom prst="leftArrow">
            <a:avLst/>
          </a:prstGeom>
          <a:solidFill>
            <a:srgbClr val="FBDED9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6666"/>
              </a:solidFill>
            </a:endParaRPr>
          </a:p>
        </p:txBody>
      </p:sp>
      <p:sp>
        <p:nvSpPr>
          <p:cNvPr id="44" name="Left Arrow 43"/>
          <p:cNvSpPr/>
          <p:nvPr/>
        </p:nvSpPr>
        <p:spPr>
          <a:xfrm>
            <a:off x="3218851" y="3401475"/>
            <a:ext cx="567553" cy="655637"/>
          </a:xfrm>
          <a:prstGeom prst="leftArrow">
            <a:avLst/>
          </a:prstGeom>
          <a:solidFill>
            <a:srgbClr val="FBDED9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6666"/>
              </a:solidFill>
            </a:endParaRPr>
          </a:p>
        </p:txBody>
      </p:sp>
      <p:sp>
        <p:nvSpPr>
          <p:cNvPr id="45" name="Left Arrow 44"/>
          <p:cNvSpPr/>
          <p:nvPr/>
        </p:nvSpPr>
        <p:spPr>
          <a:xfrm rot="16200000">
            <a:off x="5804264" y="2736227"/>
            <a:ext cx="567553" cy="655637"/>
          </a:xfrm>
          <a:prstGeom prst="leftArrow">
            <a:avLst/>
          </a:prstGeom>
          <a:solidFill>
            <a:srgbClr val="FBDED9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6666"/>
              </a:solidFill>
            </a:endParaRPr>
          </a:p>
        </p:txBody>
      </p:sp>
      <p:sp>
        <p:nvSpPr>
          <p:cNvPr id="46" name="Left Arrow 45"/>
          <p:cNvSpPr/>
          <p:nvPr/>
        </p:nvSpPr>
        <p:spPr>
          <a:xfrm>
            <a:off x="3209367" y="2477163"/>
            <a:ext cx="567553" cy="655637"/>
          </a:xfrm>
          <a:prstGeom prst="leftArrow">
            <a:avLst/>
          </a:prstGeom>
          <a:solidFill>
            <a:srgbClr val="FBDED9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6666"/>
              </a:solidFill>
            </a:endParaRPr>
          </a:p>
        </p:txBody>
      </p:sp>
      <p:sp>
        <p:nvSpPr>
          <p:cNvPr id="47" name="Left Arrow 46"/>
          <p:cNvSpPr/>
          <p:nvPr/>
        </p:nvSpPr>
        <p:spPr>
          <a:xfrm rot="10800000">
            <a:off x="3977072" y="3463925"/>
            <a:ext cx="567553" cy="655637"/>
          </a:xfrm>
          <a:prstGeom prst="leftArrow">
            <a:avLst/>
          </a:prstGeom>
          <a:solidFill>
            <a:srgbClr val="FBDED9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6666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1740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9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000"/>
                                        <p:tgtEl>
                                          <p:spTgt spid="174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74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74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74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174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174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 nodeType="clickPar">
                      <p:stCondLst>
                        <p:cond delay="indefinite"/>
                      </p:stCondLst>
                      <p:childTnLst>
                        <p:par>
                          <p:cTn id="8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1000"/>
                                        <p:tgtEl>
                                          <p:spTgt spid="1744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4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0" dur="1000"/>
                                        <p:tgtEl>
                                          <p:spTgt spid="1744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4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3" dur="1000"/>
                                        <p:tgtEl>
                                          <p:spTgt spid="1744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4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 nodeType="clickPar">
                      <p:stCondLst>
                        <p:cond delay="indefinite"/>
                      </p:stCondLst>
                      <p:childTnLst>
                        <p:par>
                          <p:cTn id="1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 nodeType="clickPar">
                      <p:stCondLst>
                        <p:cond delay="indefinite"/>
                      </p:stCondLst>
                      <p:childTnLst>
                        <p:par>
                          <p:cTn id="1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3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6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 nodeType="clickPar">
                      <p:stCondLst>
                        <p:cond delay="indefinite"/>
                      </p:stCondLst>
                      <p:childTnLst>
                        <p:par>
                          <p:cTn id="1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5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76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" fill="hold" nodeType="afterGroup">
                            <p:stCondLst>
                              <p:cond delay="100"/>
                            </p:stCondLst>
                            <p:childTnLst>
                              <p:par>
                                <p:cTn id="179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1" fill="hold" nodeType="afterGroup">
                            <p:stCondLst>
                              <p:cond delay="200"/>
                            </p:stCondLst>
                            <p:childTnLst>
                              <p:par>
                                <p:cTn id="182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" fill="hold" nodeType="afterGroup">
                            <p:stCondLst>
                              <p:cond delay="300"/>
                            </p:stCondLst>
                            <p:childTnLst>
                              <p:par>
                                <p:cTn id="185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7" fill="hold" nodeType="afterGroup">
                            <p:stCondLst>
                              <p:cond delay="400"/>
                            </p:stCondLst>
                            <p:childTnLst>
                              <p:par>
                                <p:cTn id="188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91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3" fill="hold" nodeType="afterGroup">
                            <p:stCondLst>
                              <p:cond delay="600"/>
                            </p:stCondLst>
                            <p:childTnLst>
                              <p:par>
                                <p:cTn id="194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6" fill="hold" nodeType="afterGroup">
                            <p:stCondLst>
                              <p:cond delay="700"/>
                            </p:stCondLst>
                            <p:childTnLst>
                              <p:par>
                                <p:cTn id="197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9" fill="hold" nodeType="afterGroup">
                            <p:stCondLst>
                              <p:cond delay="800"/>
                            </p:stCondLst>
                            <p:childTnLst>
                              <p:par>
                                <p:cTn id="200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2" fill="hold" nodeType="afterGroup">
                            <p:stCondLst>
                              <p:cond delay="900"/>
                            </p:stCondLst>
                            <p:childTnLst>
                              <p:par>
                                <p:cTn id="203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5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06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8" fill="hold" nodeType="afterGroup">
                            <p:stCondLst>
                              <p:cond delay="1100"/>
                            </p:stCondLst>
                            <p:childTnLst>
                              <p:par>
                                <p:cTn id="209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1" fill="hold" nodeType="afterGroup">
                            <p:stCondLst>
                              <p:cond delay="1200"/>
                            </p:stCondLst>
                            <p:childTnLst>
                              <p:par>
                                <p:cTn id="212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4" fill="hold" nodeType="afterGroup">
                            <p:stCondLst>
                              <p:cond delay="1300"/>
                            </p:stCondLst>
                            <p:childTnLst>
                              <p:par>
                                <p:cTn id="215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7" fill="hold">
                      <p:stCondLst>
                        <p:cond delay="indefinite"/>
                      </p:stCondLst>
                      <p:childTnLst>
                        <p:par>
                          <p:cTn id="218" fill="hold">
                            <p:stCondLst>
                              <p:cond delay="0"/>
                            </p:stCondLst>
                            <p:childTnLst>
                              <p:par>
                                <p:cTn id="21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0" dur="500"/>
                                        <p:tgtEl>
                                          <p:spTgt spid="286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3" dur="500"/>
                                        <p:tgtEl>
                                          <p:spTgt spid="288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6" dur="500"/>
                                        <p:tgtEl>
                                          <p:spTgt spid="288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8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9" dur="500"/>
                                        <p:tgtEl>
                                          <p:spTgt spid="288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8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2" dur="500"/>
                                        <p:tgtEl>
                                          <p:spTgt spid="2889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89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4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5" dur="500"/>
                                        <p:tgtEl>
                                          <p:spTgt spid="1740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4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7" fill="hold" nodeType="clickPar">
                      <p:stCondLst>
                        <p:cond delay="indefinite"/>
                      </p:stCondLst>
                      <p:childTnLst>
                        <p:par>
                          <p:cTn id="2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675" grpId="0"/>
      <p:bldP spid="28675" grpId="1"/>
      <p:bldP spid="174085" grpId="0" animBg="1"/>
      <p:bldP spid="17428" grpId="0" animBg="1"/>
      <p:bldP spid="174413" grpId="0" animBg="1"/>
      <p:bldP spid="174413" grpId="1" animBg="1"/>
      <p:bldP spid="174429" grpId="0" animBg="1"/>
      <p:bldP spid="174429" grpId="1" animBg="1"/>
      <p:bldP spid="174430" grpId="0" animBg="1"/>
      <p:bldP spid="174430" grpId="1" animBg="1"/>
      <p:bldP spid="174431" grpId="0"/>
      <p:bldP spid="28891" grpId="0"/>
      <p:bldP spid="28891" grpId="1"/>
      <p:bldP spid="174086" grpId="2"/>
      <p:bldP spid="174086" grpId="3"/>
      <p:bldP spid="2" grpId="0" animBg="1"/>
      <p:bldP spid="2" grpId="1" animBg="1"/>
      <p:bldP spid="4" grpId="0" animBg="1"/>
      <p:bldP spid="4" grpId="1" animBg="1"/>
      <p:bldP spid="5" grpId="0" animBg="1"/>
      <p:bldP spid="5" grpId="1" animBg="1"/>
      <p:bldP spid="6" grpId="0"/>
      <p:bldP spid="174443" grpId="0"/>
      <p:bldP spid="174444" grpId="0"/>
      <p:bldP spid="174445" grpId="0"/>
      <p:bldP spid="174446" grpId="0"/>
      <p:bldP spid="174447" grpId="0"/>
      <p:bldP spid="174449" grpId="0"/>
      <p:bldP spid="174450" grpId="0"/>
      <p:bldP spid="174451" grpId="0"/>
      <p:bldP spid="174452" grpId="0"/>
      <p:bldP spid="174453" grpId="0"/>
      <p:bldP spid="174454" grpId="0"/>
      <p:bldP spid="174455" grpId="0"/>
      <p:bldP spid="174456" grpId="0"/>
      <p:bldP spid="174457" grpId="0"/>
      <p:bldP spid="174458" grpId="0"/>
      <p:bldP spid="174459" grpId="0" animBg="1"/>
      <p:bldP spid="28892" grpId="0" build="p" animBg="1"/>
      <p:bldP spid="28892" grpId="1" build="allAtOnce" animBg="1"/>
      <p:bldP spid="8" grpId="0" animBg="1"/>
      <p:bldP spid="8" grpId="1" animBg="1"/>
      <p:bldP spid="41" grpId="0" animBg="1"/>
      <p:bldP spid="41" grpId="1" animBg="1"/>
      <p:bldP spid="42" grpId="0" animBg="1"/>
      <p:bldP spid="42" grpId="1" animBg="1"/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  <p:bldP spid="47" grpId="0" animBg="1"/>
      <p:bldP spid="47" grpId="1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-47625"/>
            <a:ext cx="7772400" cy="1143000"/>
          </a:xfrm>
        </p:spPr>
        <p:txBody>
          <a:bodyPr/>
          <a:lstStyle/>
          <a:p>
            <a:pPr eaLnBrk="1" hangingPunct="1"/>
            <a:r>
              <a:rPr lang="en-US" sz="3400"/>
              <a:t>A Better Friendship Data Structure</a:t>
            </a:r>
          </a:p>
        </p:txBody>
      </p:sp>
      <p:grpSp>
        <p:nvGrpSpPr>
          <p:cNvPr id="29700" name="Group 217"/>
          <p:cNvGrpSpPr>
            <a:grpSpLocks/>
          </p:cNvGrpSpPr>
          <p:nvPr/>
        </p:nvGrpSpPr>
        <p:grpSpPr bwMode="auto">
          <a:xfrm>
            <a:off x="4587875" y="3382963"/>
            <a:ext cx="3871913" cy="3276600"/>
            <a:chOff x="2890" y="2131"/>
            <a:chExt cx="2439" cy="2064"/>
          </a:xfrm>
        </p:grpSpPr>
        <p:sp>
          <p:nvSpPr>
            <p:cNvPr id="29724" name="Rectangle 7"/>
            <p:cNvSpPr>
              <a:spLocks noChangeArrowheads="1"/>
            </p:cNvSpPr>
            <p:nvPr/>
          </p:nvSpPr>
          <p:spPr bwMode="auto">
            <a:xfrm>
              <a:off x="5088" y="4023"/>
              <a:ext cx="241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725" name="Rectangle 8"/>
            <p:cNvSpPr>
              <a:spLocks noChangeArrowheads="1"/>
            </p:cNvSpPr>
            <p:nvPr/>
          </p:nvSpPr>
          <p:spPr bwMode="auto">
            <a:xfrm>
              <a:off x="4923" y="4023"/>
              <a:ext cx="165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726" name="Rectangle 9"/>
            <p:cNvSpPr>
              <a:spLocks noChangeArrowheads="1"/>
            </p:cNvSpPr>
            <p:nvPr/>
          </p:nvSpPr>
          <p:spPr bwMode="auto">
            <a:xfrm>
              <a:off x="4720" y="4023"/>
              <a:ext cx="203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727" name="Rectangle 10"/>
            <p:cNvSpPr>
              <a:spLocks noChangeArrowheads="1"/>
            </p:cNvSpPr>
            <p:nvPr/>
          </p:nvSpPr>
          <p:spPr bwMode="auto">
            <a:xfrm>
              <a:off x="4515" y="4023"/>
              <a:ext cx="205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728" name="Rectangle 11"/>
            <p:cNvSpPr>
              <a:spLocks noChangeArrowheads="1"/>
            </p:cNvSpPr>
            <p:nvPr/>
          </p:nvSpPr>
          <p:spPr bwMode="auto">
            <a:xfrm>
              <a:off x="4313" y="4023"/>
              <a:ext cx="202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729" name="Rectangle 12"/>
            <p:cNvSpPr>
              <a:spLocks noChangeArrowheads="1"/>
            </p:cNvSpPr>
            <p:nvPr/>
          </p:nvSpPr>
          <p:spPr bwMode="auto">
            <a:xfrm>
              <a:off x="4110" y="4023"/>
              <a:ext cx="203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730" name="Rectangle 13"/>
            <p:cNvSpPr>
              <a:spLocks noChangeArrowheads="1"/>
            </p:cNvSpPr>
            <p:nvPr/>
          </p:nvSpPr>
          <p:spPr bwMode="auto">
            <a:xfrm>
              <a:off x="3921" y="4023"/>
              <a:ext cx="189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731" name="Rectangle 14"/>
            <p:cNvSpPr>
              <a:spLocks noChangeArrowheads="1"/>
            </p:cNvSpPr>
            <p:nvPr/>
          </p:nvSpPr>
          <p:spPr bwMode="auto">
            <a:xfrm>
              <a:off x="3742" y="4023"/>
              <a:ext cx="179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732" name="Rectangle 15"/>
            <p:cNvSpPr>
              <a:spLocks noChangeArrowheads="1"/>
            </p:cNvSpPr>
            <p:nvPr/>
          </p:nvSpPr>
          <p:spPr bwMode="auto">
            <a:xfrm>
              <a:off x="3563" y="4023"/>
              <a:ext cx="179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733" name="Rectangle 16"/>
            <p:cNvSpPr>
              <a:spLocks noChangeArrowheads="1"/>
            </p:cNvSpPr>
            <p:nvPr/>
          </p:nvSpPr>
          <p:spPr bwMode="auto">
            <a:xfrm>
              <a:off x="3356" y="4023"/>
              <a:ext cx="207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734" name="Rectangle 17"/>
            <p:cNvSpPr>
              <a:spLocks noChangeArrowheads="1"/>
            </p:cNvSpPr>
            <p:nvPr/>
          </p:nvSpPr>
          <p:spPr bwMode="auto">
            <a:xfrm>
              <a:off x="3157" y="4023"/>
              <a:ext cx="199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735" name="Rectangle 18"/>
            <p:cNvSpPr>
              <a:spLocks noChangeArrowheads="1"/>
            </p:cNvSpPr>
            <p:nvPr/>
          </p:nvSpPr>
          <p:spPr bwMode="auto">
            <a:xfrm>
              <a:off x="2890" y="4023"/>
              <a:ext cx="267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r>
                <a:rPr lang="en-US" sz="1200"/>
                <a:t>10</a:t>
              </a:r>
            </a:p>
          </p:txBody>
        </p:sp>
        <p:sp>
          <p:nvSpPr>
            <p:cNvPr id="29736" name="Rectangle 19"/>
            <p:cNvSpPr>
              <a:spLocks noChangeArrowheads="1"/>
            </p:cNvSpPr>
            <p:nvPr/>
          </p:nvSpPr>
          <p:spPr bwMode="auto">
            <a:xfrm>
              <a:off x="5088" y="3851"/>
              <a:ext cx="241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737" name="Rectangle 20"/>
            <p:cNvSpPr>
              <a:spLocks noChangeArrowheads="1"/>
            </p:cNvSpPr>
            <p:nvPr/>
          </p:nvSpPr>
          <p:spPr bwMode="auto">
            <a:xfrm>
              <a:off x="4923" y="3851"/>
              <a:ext cx="165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738" name="Rectangle 21"/>
            <p:cNvSpPr>
              <a:spLocks noChangeArrowheads="1"/>
            </p:cNvSpPr>
            <p:nvPr/>
          </p:nvSpPr>
          <p:spPr bwMode="auto">
            <a:xfrm>
              <a:off x="4720" y="3851"/>
              <a:ext cx="203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739" name="Rectangle 22"/>
            <p:cNvSpPr>
              <a:spLocks noChangeArrowheads="1"/>
            </p:cNvSpPr>
            <p:nvPr/>
          </p:nvSpPr>
          <p:spPr bwMode="auto">
            <a:xfrm>
              <a:off x="4515" y="3851"/>
              <a:ext cx="205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740" name="Rectangle 23"/>
            <p:cNvSpPr>
              <a:spLocks noChangeArrowheads="1"/>
            </p:cNvSpPr>
            <p:nvPr/>
          </p:nvSpPr>
          <p:spPr bwMode="auto">
            <a:xfrm>
              <a:off x="4313" y="3851"/>
              <a:ext cx="202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741" name="Rectangle 24"/>
            <p:cNvSpPr>
              <a:spLocks noChangeArrowheads="1"/>
            </p:cNvSpPr>
            <p:nvPr/>
          </p:nvSpPr>
          <p:spPr bwMode="auto">
            <a:xfrm>
              <a:off x="4110" y="3851"/>
              <a:ext cx="203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742" name="Rectangle 25"/>
            <p:cNvSpPr>
              <a:spLocks noChangeArrowheads="1"/>
            </p:cNvSpPr>
            <p:nvPr/>
          </p:nvSpPr>
          <p:spPr bwMode="auto">
            <a:xfrm>
              <a:off x="3921" y="3851"/>
              <a:ext cx="189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743" name="Rectangle 26"/>
            <p:cNvSpPr>
              <a:spLocks noChangeArrowheads="1"/>
            </p:cNvSpPr>
            <p:nvPr/>
          </p:nvSpPr>
          <p:spPr bwMode="auto">
            <a:xfrm>
              <a:off x="3742" y="3851"/>
              <a:ext cx="179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744" name="Rectangle 27"/>
            <p:cNvSpPr>
              <a:spLocks noChangeArrowheads="1"/>
            </p:cNvSpPr>
            <p:nvPr/>
          </p:nvSpPr>
          <p:spPr bwMode="auto">
            <a:xfrm>
              <a:off x="3563" y="3851"/>
              <a:ext cx="179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745" name="Rectangle 28"/>
            <p:cNvSpPr>
              <a:spLocks noChangeArrowheads="1"/>
            </p:cNvSpPr>
            <p:nvPr/>
          </p:nvSpPr>
          <p:spPr bwMode="auto">
            <a:xfrm>
              <a:off x="3356" y="3851"/>
              <a:ext cx="207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746" name="Rectangle 29"/>
            <p:cNvSpPr>
              <a:spLocks noChangeArrowheads="1"/>
            </p:cNvSpPr>
            <p:nvPr/>
          </p:nvSpPr>
          <p:spPr bwMode="auto">
            <a:xfrm>
              <a:off x="3157" y="3851"/>
              <a:ext cx="199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747" name="Rectangle 30"/>
            <p:cNvSpPr>
              <a:spLocks noChangeArrowheads="1"/>
            </p:cNvSpPr>
            <p:nvPr/>
          </p:nvSpPr>
          <p:spPr bwMode="auto">
            <a:xfrm>
              <a:off x="2890" y="3851"/>
              <a:ext cx="267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r>
                <a:rPr lang="en-US" sz="1200"/>
                <a:t>9</a:t>
              </a:r>
            </a:p>
          </p:txBody>
        </p:sp>
        <p:sp>
          <p:nvSpPr>
            <p:cNvPr id="29748" name="Rectangle 31"/>
            <p:cNvSpPr>
              <a:spLocks noChangeArrowheads="1"/>
            </p:cNvSpPr>
            <p:nvPr/>
          </p:nvSpPr>
          <p:spPr bwMode="auto">
            <a:xfrm>
              <a:off x="5088" y="3679"/>
              <a:ext cx="241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749" name="Rectangle 32"/>
            <p:cNvSpPr>
              <a:spLocks noChangeArrowheads="1"/>
            </p:cNvSpPr>
            <p:nvPr/>
          </p:nvSpPr>
          <p:spPr bwMode="auto">
            <a:xfrm>
              <a:off x="4923" y="3679"/>
              <a:ext cx="165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750" name="Rectangle 33"/>
            <p:cNvSpPr>
              <a:spLocks noChangeArrowheads="1"/>
            </p:cNvSpPr>
            <p:nvPr/>
          </p:nvSpPr>
          <p:spPr bwMode="auto">
            <a:xfrm>
              <a:off x="4720" y="3679"/>
              <a:ext cx="203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751" name="Rectangle 34"/>
            <p:cNvSpPr>
              <a:spLocks noChangeArrowheads="1"/>
            </p:cNvSpPr>
            <p:nvPr/>
          </p:nvSpPr>
          <p:spPr bwMode="auto">
            <a:xfrm>
              <a:off x="4515" y="3679"/>
              <a:ext cx="205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752" name="Rectangle 35"/>
            <p:cNvSpPr>
              <a:spLocks noChangeArrowheads="1"/>
            </p:cNvSpPr>
            <p:nvPr/>
          </p:nvSpPr>
          <p:spPr bwMode="auto">
            <a:xfrm>
              <a:off x="4313" y="3679"/>
              <a:ext cx="202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753" name="Rectangle 36"/>
            <p:cNvSpPr>
              <a:spLocks noChangeArrowheads="1"/>
            </p:cNvSpPr>
            <p:nvPr/>
          </p:nvSpPr>
          <p:spPr bwMode="auto">
            <a:xfrm>
              <a:off x="4110" y="3679"/>
              <a:ext cx="203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754" name="Rectangle 37"/>
            <p:cNvSpPr>
              <a:spLocks noChangeArrowheads="1"/>
            </p:cNvSpPr>
            <p:nvPr/>
          </p:nvSpPr>
          <p:spPr bwMode="auto">
            <a:xfrm>
              <a:off x="3921" y="3679"/>
              <a:ext cx="189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755" name="Rectangle 38"/>
            <p:cNvSpPr>
              <a:spLocks noChangeArrowheads="1"/>
            </p:cNvSpPr>
            <p:nvPr/>
          </p:nvSpPr>
          <p:spPr bwMode="auto">
            <a:xfrm>
              <a:off x="3742" y="3679"/>
              <a:ext cx="179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756" name="Rectangle 39"/>
            <p:cNvSpPr>
              <a:spLocks noChangeArrowheads="1"/>
            </p:cNvSpPr>
            <p:nvPr/>
          </p:nvSpPr>
          <p:spPr bwMode="auto">
            <a:xfrm>
              <a:off x="3563" y="3679"/>
              <a:ext cx="179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757" name="Rectangle 40"/>
            <p:cNvSpPr>
              <a:spLocks noChangeArrowheads="1"/>
            </p:cNvSpPr>
            <p:nvPr/>
          </p:nvSpPr>
          <p:spPr bwMode="auto">
            <a:xfrm>
              <a:off x="3356" y="3679"/>
              <a:ext cx="207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758" name="Rectangle 41"/>
            <p:cNvSpPr>
              <a:spLocks noChangeArrowheads="1"/>
            </p:cNvSpPr>
            <p:nvPr/>
          </p:nvSpPr>
          <p:spPr bwMode="auto">
            <a:xfrm>
              <a:off x="3157" y="3679"/>
              <a:ext cx="199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759" name="Rectangle 42"/>
            <p:cNvSpPr>
              <a:spLocks noChangeArrowheads="1"/>
            </p:cNvSpPr>
            <p:nvPr/>
          </p:nvSpPr>
          <p:spPr bwMode="auto">
            <a:xfrm>
              <a:off x="2890" y="3679"/>
              <a:ext cx="267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r>
                <a:rPr lang="en-US" sz="1200"/>
                <a:t>8</a:t>
              </a:r>
            </a:p>
          </p:txBody>
        </p:sp>
        <p:sp>
          <p:nvSpPr>
            <p:cNvPr id="29760" name="Rectangle 43"/>
            <p:cNvSpPr>
              <a:spLocks noChangeArrowheads="1"/>
            </p:cNvSpPr>
            <p:nvPr/>
          </p:nvSpPr>
          <p:spPr bwMode="auto">
            <a:xfrm>
              <a:off x="5088" y="3507"/>
              <a:ext cx="241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761" name="Rectangle 44"/>
            <p:cNvSpPr>
              <a:spLocks noChangeArrowheads="1"/>
            </p:cNvSpPr>
            <p:nvPr/>
          </p:nvSpPr>
          <p:spPr bwMode="auto">
            <a:xfrm>
              <a:off x="4923" y="3507"/>
              <a:ext cx="165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762" name="Rectangle 45"/>
            <p:cNvSpPr>
              <a:spLocks noChangeArrowheads="1"/>
            </p:cNvSpPr>
            <p:nvPr/>
          </p:nvSpPr>
          <p:spPr bwMode="auto">
            <a:xfrm>
              <a:off x="4720" y="3507"/>
              <a:ext cx="203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763" name="Rectangle 46"/>
            <p:cNvSpPr>
              <a:spLocks noChangeArrowheads="1"/>
            </p:cNvSpPr>
            <p:nvPr/>
          </p:nvSpPr>
          <p:spPr bwMode="auto">
            <a:xfrm>
              <a:off x="4515" y="3507"/>
              <a:ext cx="205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764" name="Rectangle 47"/>
            <p:cNvSpPr>
              <a:spLocks noChangeArrowheads="1"/>
            </p:cNvSpPr>
            <p:nvPr/>
          </p:nvSpPr>
          <p:spPr bwMode="auto">
            <a:xfrm>
              <a:off x="4313" y="3507"/>
              <a:ext cx="202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765" name="Rectangle 48"/>
            <p:cNvSpPr>
              <a:spLocks noChangeArrowheads="1"/>
            </p:cNvSpPr>
            <p:nvPr/>
          </p:nvSpPr>
          <p:spPr bwMode="auto">
            <a:xfrm>
              <a:off x="4110" y="3507"/>
              <a:ext cx="203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766" name="Rectangle 49"/>
            <p:cNvSpPr>
              <a:spLocks noChangeArrowheads="1"/>
            </p:cNvSpPr>
            <p:nvPr/>
          </p:nvSpPr>
          <p:spPr bwMode="auto">
            <a:xfrm>
              <a:off x="3921" y="3507"/>
              <a:ext cx="189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767" name="Rectangle 50"/>
            <p:cNvSpPr>
              <a:spLocks noChangeArrowheads="1"/>
            </p:cNvSpPr>
            <p:nvPr/>
          </p:nvSpPr>
          <p:spPr bwMode="auto">
            <a:xfrm>
              <a:off x="3742" y="3507"/>
              <a:ext cx="179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768" name="Rectangle 51"/>
            <p:cNvSpPr>
              <a:spLocks noChangeArrowheads="1"/>
            </p:cNvSpPr>
            <p:nvPr/>
          </p:nvSpPr>
          <p:spPr bwMode="auto">
            <a:xfrm>
              <a:off x="3563" y="3507"/>
              <a:ext cx="179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769" name="Rectangle 52"/>
            <p:cNvSpPr>
              <a:spLocks noChangeArrowheads="1"/>
            </p:cNvSpPr>
            <p:nvPr/>
          </p:nvSpPr>
          <p:spPr bwMode="auto">
            <a:xfrm>
              <a:off x="3356" y="3507"/>
              <a:ext cx="207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770" name="Rectangle 53"/>
            <p:cNvSpPr>
              <a:spLocks noChangeArrowheads="1"/>
            </p:cNvSpPr>
            <p:nvPr/>
          </p:nvSpPr>
          <p:spPr bwMode="auto">
            <a:xfrm>
              <a:off x="3157" y="3507"/>
              <a:ext cx="199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771" name="Rectangle 54"/>
            <p:cNvSpPr>
              <a:spLocks noChangeArrowheads="1"/>
            </p:cNvSpPr>
            <p:nvPr/>
          </p:nvSpPr>
          <p:spPr bwMode="auto">
            <a:xfrm>
              <a:off x="2890" y="3507"/>
              <a:ext cx="267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r>
                <a:rPr lang="en-US" sz="1200"/>
                <a:t>7</a:t>
              </a:r>
            </a:p>
          </p:txBody>
        </p:sp>
        <p:sp>
          <p:nvSpPr>
            <p:cNvPr id="29772" name="Rectangle 55"/>
            <p:cNvSpPr>
              <a:spLocks noChangeArrowheads="1"/>
            </p:cNvSpPr>
            <p:nvPr/>
          </p:nvSpPr>
          <p:spPr bwMode="auto">
            <a:xfrm>
              <a:off x="5088" y="3335"/>
              <a:ext cx="241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773" name="Rectangle 56"/>
            <p:cNvSpPr>
              <a:spLocks noChangeArrowheads="1"/>
            </p:cNvSpPr>
            <p:nvPr/>
          </p:nvSpPr>
          <p:spPr bwMode="auto">
            <a:xfrm>
              <a:off x="4923" y="3335"/>
              <a:ext cx="165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774" name="Rectangle 57"/>
            <p:cNvSpPr>
              <a:spLocks noChangeArrowheads="1"/>
            </p:cNvSpPr>
            <p:nvPr/>
          </p:nvSpPr>
          <p:spPr bwMode="auto">
            <a:xfrm>
              <a:off x="4720" y="3335"/>
              <a:ext cx="203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775" name="Rectangle 58"/>
            <p:cNvSpPr>
              <a:spLocks noChangeArrowheads="1"/>
            </p:cNvSpPr>
            <p:nvPr/>
          </p:nvSpPr>
          <p:spPr bwMode="auto">
            <a:xfrm>
              <a:off x="4515" y="3335"/>
              <a:ext cx="205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776" name="Rectangle 59"/>
            <p:cNvSpPr>
              <a:spLocks noChangeArrowheads="1"/>
            </p:cNvSpPr>
            <p:nvPr/>
          </p:nvSpPr>
          <p:spPr bwMode="auto">
            <a:xfrm>
              <a:off x="4313" y="3335"/>
              <a:ext cx="202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777" name="Rectangle 60"/>
            <p:cNvSpPr>
              <a:spLocks noChangeArrowheads="1"/>
            </p:cNvSpPr>
            <p:nvPr/>
          </p:nvSpPr>
          <p:spPr bwMode="auto">
            <a:xfrm>
              <a:off x="4110" y="3335"/>
              <a:ext cx="203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778" name="Rectangle 61"/>
            <p:cNvSpPr>
              <a:spLocks noChangeArrowheads="1"/>
            </p:cNvSpPr>
            <p:nvPr/>
          </p:nvSpPr>
          <p:spPr bwMode="auto">
            <a:xfrm>
              <a:off x="3921" y="3335"/>
              <a:ext cx="189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779" name="Rectangle 62"/>
            <p:cNvSpPr>
              <a:spLocks noChangeArrowheads="1"/>
            </p:cNvSpPr>
            <p:nvPr/>
          </p:nvSpPr>
          <p:spPr bwMode="auto">
            <a:xfrm>
              <a:off x="3742" y="3335"/>
              <a:ext cx="179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780" name="Rectangle 63"/>
            <p:cNvSpPr>
              <a:spLocks noChangeArrowheads="1"/>
            </p:cNvSpPr>
            <p:nvPr/>
          </p:nvSpPr>
          <p:spPr bwMode="auto">
            <a:xfrm>
              <a:off x="3563" y="3335"/>
              <a:ext cx="179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781" name="Rectangle 64"/>
            <p:cNvSpPr>
              <a:spLocks noChangeArrowheads="1"/>
            </p:cNvSpPr>
            <p:nvPr/>
          </p:nvSpPr>
          <p:spPr bwMode="auto">
            <a:xfrm>
              <a:off x="3356" y="3335"/>
              <a:ext cx="207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782" name="Rectangle 65"/>
            <p:cNvSpPr>
              <a:spLocks noChangeArrowheads="1"/>
            </p:cNvSpPr>
            <p:nvPr/>
          </p:nvSpPr>
          <p:spPr bwMode="auto">
            <a:xfrm>
              <a:off x="3157" y="3335"/>
              <a:ext cx="199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783" name="Rectangle 66"/>
            <p:cNvSpPr>
              <a:spLocks noChangeArrowheads="1"/>
            </p:cNvSpPr>
            <p:nvPr/>
          </p:nvSpPr>
          <p:spPr bwMode="auto">
            <a:xfrm>
              <a:off x="2890" y="3335"/>
              <a:ext cx="267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r>
                <a:rPr lang="en-US" sz="1200"/>
                <a:t>6</a:t>
              </a:r>
            </a:p>
          </p:txBody>
        </p:sp>
        <p:sp>
          <p:nvSpPr>
            <p:cNvPr id="29784" name="Rectangle 67"/>
            <p:cNvSpPr>
              <a:spLocks noChangeArrowheads="1"/>
            </p:cNvSpPr>
            <p:nvPr/>
          </p:nvSpPr>
          <p:spPr bwMode="auto">
            <a:xfrm>
              <a:off x="5088" y="3163"/>
              <a:ext cx="241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785" name="Rectangle 68"/>
            <p:cNvSpPr>
              <a:spLocks noChangeArrowheads="1"/>
            </p:cNvSpPr>
            <p:nvPr/>
          </p:nvSpPr>
          <p:spPr bwMode="auto">
            <a:xfrm>
              <a:off x="4923" y="3163"/>
              <a:ext cx="165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786" name="Rectangle 69"/>
            <p:cNvSpPr>
              <a:spLocks noChangeArrowheads="1"/>
            </p:cNvSpPr>
            <p:nvPr/>
          </p:nvSpPr>
          <p:spPr bwMode="auto">
            <a:xfrm>
              <a:off x="4720" y="3163"/>
              <a:ext cx="203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787" name="Rectangle 70"/>
            <p:cNvSpPr>
              <a:spLocks noChangeArrowheads="1"/>
            </p:cNvSpPr>
            <p:nvPr/>
          </p:nvSpPr>
          <p:spPr bwMode="auto">
            <a:xfrm>
              <a:off x="4515" y="3163"/>
              <a:ext cx="205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788" name="Rectangle 71"/>
            <p:cNvSpPr>
              <a:spLocks noChangeArrowheads="1"/>
            </p:cNvSpPr>
            <p:nvPr/>
          </p:nvSpPr>
          <p:spPr bwMode="auto">
            <a:xfrm>
              <a:off x="4313" y="3163"/>
              <a:ext cx="202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789" name="Rectangle 72"/>
            <p:cNvSpPr>
              <a:spLocks noChangeArrowheads="1"/>
            </p:cNvSpPr>
            <p:nvPr/>
          </p:nvSpPr>
          <p:spPr bwMode="auto">
            <a:xfrm>
              <a:off x="4110" y="3163"/>
              <a:ext cx="203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790" name="Rectangle 73"/>
            <p:cNvSpPr>
              <a:spLocks noChangeArrowheads="1"/>
            </p:cNvSpPr>
            <p:nvPr/>
          </p:nvSpPr>
          <p:spPr bwMode="auto">
            <a:xfrm>
              <a:off x="3921" y="3163"/>
              <a:ext cx="189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791" name="Rectangle 74"/>
            <p:cNvSpPr>
              <a:spLocks noChangeArrowheads="1"/>
            </p:cNvSpPr>
            <p:nvPr/>
          </p:nvSpPr>
          <p:spPr bwMode="auto">
            <a:xfrm>
              <a:off x="3742" y="3163"/>
              <a:ext cx="179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792" name="Rectangle 75"/>
            <p:cNvSpPr>
              <a:spLocks noChangeArrowheads="1"/>
            </p:cNvSpPr>
            <p:nvPr/>
          </p:nvSpPr>
          <p:spPr bwMode="auto">
            <a:xfrm>
              <a:off x="3563" y="3163"/>
              <a:ext cx="179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793" name="Rectangle 76"/>
            <p:cNvSpPr>
              <a:spLocks noChangeArrowheads="1"/>
            </p:cNvSpPr>
            <p:nvPr/>
          </p:nvSpPr>
          <p:spPr bwMode="auto">
            <a:xfrm>
              <a:off x="3356" y="3163"/>
              <a:ext cx="207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794" name="Rectangle 77"/>
            <p:cNvSpPr>
              <a:spLocks noChangeArrowheads="1"/>
            </p:cNvSpPr>
            <p:nvPr/>
          </p:nvSpPr>
          <p:spPr bwMode="auto">
            <a:xfrm>
              <a:off x="3157" y="3163"/>
              <a:ext cx="199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795" name="Rectangle 78"/>
            <p:cNvSpPr>
              <a:spLocks noChangeArrowheads="1"/>
            </p:cNvSpPr>
            <p:nvPr/>
          </p:nvSpPr>
          <p:spPr bwMode="auto">
            <a:xfrm>
              <a:off x="2890" y="3163"/>
              <a:ext cx="267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r>
                <a:rPr lang="en-US" sz="1200"/>
                <a:t>5</a:t>
              </a:r>
            </a:p>
          </p:txBody>
        </p:sp>
        <p:sp>
          <p:nvSpPr>
            <p:cNvPr id="29796" name="Rectangle 79"/>
            <p:cNvSpPr>
              <a:spLocks noChangeArrowheads="1"/>
            </p:cNvSpPr>
            <p:nvPr/>
          </p:nvSpPr>
          <p:spPr bwMode="auto">
            <a:xfrm>
              <a:off x="5088" y="2991"/>
              <a:ext cx="241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797" name="Rectangle 80"/>
            <p:cNvSpPr>
              <a:spLocks noChangeArrowheads="1"/>
            </p:cNvSpPr>
            <p:nvPr/>
          </p:nvSpPr>
          <p:spPr bwMode="auto">
            <a:xfrm>
              <a:off x="4923" y="2991"/>
              <a:ext cx="165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798" name="Rectangle 81"/>
            <p:cNvSpPr>
              <a:spLocks noChangeArrowheads="1"/>
            </p:cNvSpPr>
            <p:nvPr/>
          </p:nvSpPr>
          <p:spPr bwMode="auto">
            <a:xfrm>
              <a:off x="4720" y="2991"/>
              <a:ext cx="203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799" name="Rectangle 82"/>
            <p:cNvSpPr>
              <a:spLocks noChangeArrowheads="1"/>
            </p:cNvSpPr>
            <p:nvPr/>
          </p:nvSpPr>
          <p:spPr bwMode="auto">
            <a:xfrm>
              <a:off x="4515" y="2991"/>
              <a:ext cx="205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800" name="Rectangle 83"/>
            <p:cNvSpPr>
              <a:spLocks noChangeArrowheads="1"/>
            </p:cNvSpPr>
            <p:nvPr/>
          </p:nvSpPr>
          <p:spPr bwMode="auto">
            <a:xfrm>
              <a:off x="4313" y="2991"/>
              <a:ext cx="202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801" name="Rectangle 84"/>
            <p:cNvSpPr>
              <a:spLocks noChangeArrowheads="1"/>
            </p:cNvSpPr>
            <p:nvPr/>
          </p:nvSpPr>
          <p:spPr bwMode="auto">
            <a:xfrm>
              <a:off x="4110" y="2991"/>
              <a:ext cx="203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802" name="Rectangle 85"/>
            <p:cNvSpPr>
              <a:spLocks noChangeArrowheads="1"/>
            </p:cNvSpPr>
            <p:nvPr/>
          </p:nvSpPr>
          <p:spPr bwMode="auto">
            <a:xfrm>
              <a:off x="3921" y="2991"/>
              <a:ext cx="189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803" name="Rectangle 86"/>
            <p:cNvSpPr>
              <a:spLocks noChangeArrowheads="1"/>
            </p:cNvSpPr>
            <p:nvPr/>
          </p:nvSpPr>
          <p:spPr bwMode="auto">
            <a:xfrm>
              <a:off x="3742" y="2991"/>
              <a:ext cx="179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804" name="Rectangle 87"/>
            <p:cNvSpPr>
              <a:spLocks noChangeArrowheads="1"/>
            </p:cNvSpPr>
            <p:nvPr/>
          </p:nvSpPr>
          <p:spPr bwMode="auto">
            <a:xfrm>
              <a:off x="3563" y="2991"/>
              <a:ext cx="179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805" name="Rectangle 88"/>
            <p:cNvSpPr>
              <a:spLocks noChangeArrowheads="1"/>
            </p:cNvSpPr>
            <p:nvPr/>
          </p:nvSpPr>
          <p:spPr bwMode="auto">
            <a:xfrm>
              <a:off x="3356" y="2991"/>
              <a:ext cx="207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806" name="Rectangle 89"/>
            <p:cNvSpPr>
              <a:spLocks noChangeArrowheads="1"/>
            </p:cNvSpPr>
            <p:nvPr/>
          </p:nvSpPr>
          <p:spPr bwMode="auto">
            <a:xfrm>
              <a:off x="3157" y="2991"/>
              <a:ext cx="199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807" name="Rectangle 90"/>
            <p:cNvSpPr>
              <a:spLocks noChangeArrowheads="1"/>
            </p:cNvSpPr>
            <p:nvPr/>
          </p:nvSpPr>
          <p:spPr bwMode="auto">
            <a:xfrm>
              <a:off x="2890" y="2991"/>
              <a:ext cx="267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r>
                <a:rPr lang="en-US" sz="1200"/>
                <a:t>4</a:t>
              </a:r>
            </a:p>
          </p:txBody>
        </p:sp>
        <p:sp>
          <p:nvSpPr>
            <p:cNvPr id="29808" name="Rectangle 91"/>
            <p:cNvSpPr>
              <a:spLocks noChangeArrowheads="1"/>
            </p:cNvSpPr>
            <p:nvPr/>
          </p:nvSpPr>
          <p:spPr bwMode="auto">
            <a:xfrm>
              <a:off x="5088" y="2819"/>
              <a:ext cx="241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809" name="Rectangle 92"/>
            <p:cNvSpPr>
              <a:spLocks noChangeArrowheads="1"/>
            </p:cNvSpPr>
            <p:nvPr/>
          </p:nvSpPr>
          <p:spPr bwMode="auto">
            <a:xfrm>
              <a:off x="4923" y="2819"/>
              <a:ext cx="165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810" name="Rectangle 93"/>
            <p:cNvSpPr>
              <a:spLocks noChangeArrowheads="1"/>
            </p:cNvSpPr>
            <p:nvPr/>
          </p:nvSpPr>
          <p:spPr bwMode="auto">
            <a:xfrm>
              <a:off x="4720" y="2819"/>
              <a:ext cx="203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811" name="Rectangle 94"/>
            <p:cNvSpPr>
              <a:spLocks noChangeArrowheads="1"/>
            </p:cNvSpPr>
            <p:nvPr/>
          </p:nvSpPr>
          <p:spPr bwMode="auto">
            <a:xfrm>
              <a:off x="4515" y="2819"/>
              <a:ext cx="205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812" name="Rectangle 95"/>
            <p:cNvSpPr>
              <a:spLocks noChangeArrowheads="1"/>
            </p:cNvSpPr>
            <p:nvPr/>
          </p:nvSpPr>
          <p:spPr bwMode="auto">
            <a:xfrm>
              <a:off x="4313" y="2819"/>
              <a:ext cx="202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813" name="Rectangle 96"/>
            <p:cNvSpPr>
              <a:spLocks noChangeArrowheads="1"/>
            </p:cNvSpPr>
            <p:nvPr/>
          </p:nvSpPr>
          <p:spPr bwMode="auto">
            <a:xfrm>
              <a:off x="4110" y="2819"/>
              <a:ext cx="203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814" name="Rectangle 97"/>
            <p:cNvSpPr>
              <a:spLocks noChangeArrowheads="1"/>
            </p:cNvSpPr>
            <p:nvPr/>
          </p:nvSpPr>
          <p:spPr bwMode="auto">
            <a:xfrm>
              <a:off x="3921" y="2819"/>
              <a:ext cx="189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815" name="Rectangle 98"/>
            <p:cNvSpPr>
              <a:spLocks noChangeArrowheads="1"/>
            </p:cNvSpPr>
            <p:nvPr/>
          </p:nvSpPr>
          <p:spPr bwMode="auto">
            <a:xfrm>
              <a:off x="3742" y="2819"/>
              <a:ext cx="179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816" name="Rectangle 99"/>
            <p:cNvSpPr>
              <a:spLocks noChangeArrowheads="1"/>
            </p:cNvSpPr>
            <p:nvPr/>
          </p:nvSpPr>
          <p:spPr bwMode="auto">
            <a:xfrm>
              <a:off x="3563" y="2819"/>
              <a:ext cx="179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817" name="Rectangle 100"/>
            <p:cNvSpPr>
              <a:spLocks noChangeArrowheads="1"/>
            </p:cNvSpPr>
            <p:nvPr/>
          </p:nvSpPr>
          <p:spPr bwMode="auto">
            <a:xfrm>
              <a:off x="3356" y="2819"/>
              <a:ext cx="207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818" name="Rectangle 101"/>
            <p:cNvSpPr>
              <a:spLocks noChangeArrowheads="1"/>
            </p:cNvSpPr>
            <p:nvPr/>
          </p:nvSpPr>
          <p:spPr bwMode="auto">
            <a:xfrm>
              <a:off x="3157" y="2819"/>
              <a:ext cx="199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819" name="Rectangle 102"/>
            <p:cNvSpPr>
              <a:spLocks noChangeArrowheads="1"/>
            </p:cNvSpPr>
            <p:nvPr/>
          </p:nvSpPr>
          <p:spPr bwMode="auto">
            <a:xfrm>
              <a:off x="2890" y="2819"/>
              <a:ext cx="267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r>
                <a:rPr lang="en-US" sz="1200"/>
                <a:t>3</a:t>
              </a:r>
            </a:p>
          </p:txBody>
        </p:sp>
        <p:sp>
          <p:nvSpPr>
            <p:cNvPr id="29820" name="Rectangle 103"/>
            <p:cNvSpPr>
              <a:spLocks noChangeArrowheads="1"/>
            </p:cNvSpPr>
            <p:nvPr/>
          </p:nvSpPr>
          <p:spPr bwMode="auto">
            <a:xfrm>
              <a:off x="5088" y="2647"/>
              <a:ext cx="241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821" name="Rectangle 104"/>
            <p:cNvSpPr>
              <a:spLocks noChangeArrowheads="1"/>
            </p:cNvSpPr>
            <p:nvPr/>
          </p:nvSpPr>
          <p:spPr bwMode="auto">
            <a:xfrm>
              <a:off x="4923" y="2647"/>
              <a:ext cx="165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822" name="Rectangle 105"/>
            <p:cNvSpPr>
              <a:spLocks noChangeArrowheads="1"/>
            </p:cNvSpPr>
            <p:nvPr/>
          </p:nvSpPr>
          <p:spPr bwMode="auto">
            <a:xfrm>
              <a:off x="4720" y="2647"/>
              <a:ext cx="203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823" name="Rectangle 106"/>
            <p:cNvSpPr>
              <a:spLocks noChangeArrowheads="1"/>
            </p:cNvSpPr>
            <p:nvPr/>
          </p:nvSpPr>
          <p:spPr bwMode="auto">
            <a:xfrm>
              <a:off x="4515" y="2647"/>
              <a:ext cx="205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824" name="Rectangle 107"/>
            <p:cNvSpPr>
              <a:spLocks noChangeArrowheads="1"/>
            </p:cNvSpPr>
            <p:nvPr/>
          </p:nvSpPr>
          <p:spPr bwMode="auto">
            <a:xfrm>
              <a:off x="4313" y="2647"/>
              <a:ext cx="202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825" name="Rectangle 108"/>
            <p:cNvSpPr>
              <a:spLocks noChangeArrowheads="1"/>
            </p:cNvSpPr>
            <p:nvPr/>
          </p:nvSpPr>
          <p:spPr bwMode="auto">
            <a:xfrm>
              <a:off x="4110" y="2647"/>
              <a:ext cx="203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826" name="Rectangle 109"/>
            <p:cNvSpPr>
              <a:spLocks noChangeArrowheads="1"/>
            </p:cNvSpPr>
            <p:nvPr/>
          </p:nvSpPr>
          <p:spPr bwMode="auto">
            <a:xfrm>
              <a:off x="3921" y="2647"/>
              <a:ext cx="189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827" name="Rectangle 110"/>
            <p:cNvSpPr>
              <a:spLocks noChangeArrowheads="1"/>
            </p:cNvSpPr>
            <p:nvPr/>
          </p:nvSpPr>
          <p:spPr bwMode="auto">
            <a:xfrm>
              <a:off x="3742" y="2647"/>
              <a:ext cx="179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828" name="Rectangle 111"/>
            <p:cNvSpPr>
              <a:spLocks noChangeArrowheads="1"/>
            </p:cNvSpPr>
            <p:nvPr/>
          </p:nvSpPr>
          <p:spPr bwMode="auto">
            <a:xfrm>
              <a:off x="3563" y="2647"/>
              <a:ext cx="179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829" name="Rectangle 112"/>
            <p:cNvSpPr>
              <a:spLocks noChangeArrowheads="1"/>
            </p:cNvSpPr>
            <p:nvPr/>
          </p:nvSpPr>
          <p:spPr bwMode="auto">
            <a:xfrm>
              <a:off x="3356" y="2647"/>
              <a:ext cx="207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830" name="Rectangle 113"/>
            <p:cNvSpPr>
              <a:spLocks noChangeArrowheads="1"/>
            </p:cNvSpPr>
            <p:nvPr/>
          </p:nvSpPr>
          <p:spPr bwMode="auto">
            <a:xfrm>
              <a:off x="3157" y="2647"/>
              <a:ext cx="199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831" name="Rectangle 114"/>
            <p:cNvSpPr>
              <a:spLocks noChangeArrowheads="1"/>
            </p:cNvSpPr>
            <p:nvPr/>
          </p:nvSpPr>
          <p:spPr bwMode="auto">
            <a:xfrm>
              <a:off x="2890" y="2647"/>
              <a:ext cx="267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r>
                <a:rPr lang="en-US" sz="1200"/>
                <a:t>2</a:t>
              </a:r>
            </a:p>
          </p:txBody>
        </p:sp>
        <p:sp>
          <p:nvSpPr>
            <p:cNvPr id="29832" name="Rectangle 115"/>
            <p:cNvSpPr>
              <a:spLocks noChangeArrowheads="1"/>
            </p:cNvSpPr>
            <p:nvPr/>
          </p:nvSpPr>
          <p:spPr bwMode="auto">
            <a:xfrm>
              <a:off x="5088" y="2475"/>
              <a:ext cx="241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833" name="Rectangle 116"/>
            <p:cNvSpPr>
              <a:spLocks noChangeArrowheads="1"/>
            </p:cNvSpPr>
            <p:nvPr/>
          </p:nvSpPr>
          <p:spPr bwMode="auto">
            <a:xfrm>
              <a:off x="4923" y="2475"/>
              <a:ext cx="165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834" name="Rectangle 117"/>
            <p:cNvSpPr>
              <a:spLocks noChangeArrowheads="1"/>
            </p:cNvSpPr>
            <p:nvPr/>
          </p:nvSpPr>
          <p:spPr bwMode="auto">
            <a:xfrm>
              <a:off x="4720" y="2475"/>
              <a:ext cx="203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835" name="Rectangle 118"/>
            <p:cNvSpPr>
              <a:spLocks noChangeArrowheads="1"/>
            </p:cNvSpPr>
            <p:nvPr/>
          </p:nvSpPr>
          <p:spPr bwMode="auto">
            <a:xfrm>
              <a:off x="4515" y="2475"/>
              <a:ext cx="205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836" name="Rectangle 119"/>
            <p:cNvSpPr>
              <a:spLocks noChangeArrowheads="1"/>
            </p:cNvSpPr>
            <p:nvPr/>
          </p:nvSpPr>
          <p:spPr bwMode="auto">
            <a:xfrm>
              <a:off x="4313" y="2475"/>
              <a:ext cx="202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837" name="Rectangle 120"/>
            <p:cNvSpPr>
              <a:spLocks noChangeArrowheads="1"/>
            </p:cNvSpPr>
            <p:nvPr/>
          </p:nvSpPr>
          <p:spPr bwMode="auto">
            <a:xfrm>
              <a:off x="4110" y="2475"/>
              <a:ext cx="203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838" name="Rectangle 121"/>
            <p:cNvSpPr>
              <a:spLocks noChangeArrowheads="1"/>
            </p:cNvSpPr>
            <p:nvPr/>
          </p:nvSpPr>
          <p:spPr bwMode="auto">
            <a:xfrm>
              <a:off x="3921" y="2475"/>
              <a:ext cx="189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839" name="Rectangle 122"/>
            <p:cNvSpPr>
              <a:spLocks noChangeArrowheads="1"/>
            </p:cNvSpPr>
            <p:nvPr/>
          </p:nvSpPr>
          <p:spPr bwMode="auto">
            <a:xfrm>
              <a:off x="3742" y="2475"/>
              <a:ext cx="179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840" name="Rectangle 123"/>
            <p:cNvSpPr>
              <a:spLocks noChangeArrowheads="1"/>
            </p:cNvSpPr>
            <p:nvPr/>
          </p:nvSpPr>
          <p:spPr bwMode="auto">
            <a:xfrm>
              <a:off x="3563" y="2475"/>
              <a:ext cx="179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841" name="Rectangle 124"/>
            <p:cNvSpPr>
              <a:spLocks noChangeArrowheads="1"/>
            </p:cNvSpPr>
            <p:nvPr/>
          </p:nvSpPr>
          <p:spPr bwMode="auto">
            <a:xfrm>
              <a:off x="3356" y="2475"/>
              <a:ext cx="207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842" name="Rectangle 125"/>
            <p:cNvSpPr>
              <a:spLocks noChangeArrowheads="1"/>
            </p:cNvSpPr>
            <p:nvPr/>
          </p:nvSpPr>
          <p:spPr bwMode="auto">
            <a:xfrm>
              <a:off x="3157" y="2475"/>
              <a:ext cx="199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843" name="Rectangle 126"/>
            <p:cNvSpPr>
              <a:spLocks noChangeArrowheads="1"/>
            </p:cNvSpPr>
            <p:nvPr/>
          </p:nvSpPr>
          <p:spPr bwMode="auto">
            <a:xfrm>
              <a:off x="2890" y="2475"/>
              <a:ext cx="267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r>
                <a:rPr lang="en-US" sz="1200"/>
                <a:t>1</a:t>
              </a:r>
            </a:p>
          </p:txBody>
        </p:sp>
        <p:sp>
          <p:nvSpPr>
            <p:cNvPr id="29844" name="Rectangle 127"/>
            <p:cNvSpPr>
              <a:spLocks noChangeArrowheads="1"/>
            </p:cNvSpPr>
            <p:nvPr/>
          </p:nvSpPr>
          <p:spPr bwMode="auto">
            <a:xfrm>
              <a:off x="5088" y="2303"/>
              <a:ext cx="241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845" name="Rectangle 128"/>
            <p:cNvSpPr>
              <a:spLocks noChangeArrowheads="1"/>
            </p:cNvSpPr>
            <p:nvPr/>
          </p:nvSpPr>
          <p:spPr bwMode="auto">
            <a:xfrm>
              <a:off x="4923" y="2303"/>
              <a:ext cx="165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846" name="Rectangle 129"/>
            <p:cNvSpPr>
              <a:spLocks noChangeArrowheads="1"/>
            </p:cNvSpPr>
            <p:nvPr/>
          </p:nvSpPr>
          <p:spPr bwMode="auto">
            <a:xfrm>
              <a:off x="4720" y="2303"/>
              <a:ext cx="203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847" name="Rectangle 130"/>
            <p:cNvSpPr>
              <a:spLocks noChangeArrowheads="1"/>
            </p:cNvSpPr>
            <p:nvPr/>
          </p:nvSpPr>
          <p:spPr bwMode="auto">
            <a:xfrm>
              <a:off x="4515" y="2303"/>
              <a:ext cx="205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848" name="Rectangle 131"/>
            <p:cNvSpPr>
              <a:spLocks noChangeArrowheads="1"/>
            </p:cNvSpPr>
            <p:nvPr/>
          </p:nvSpPr>
          <p:spPr bwMode="auto">
            <a:xfrm>
              <a:off x="4313" y="2303"/>
              <a:ext cx="202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849" name="Rectangle 132"/>
            <p:cNvSpPr>
              <a:spLocks noChangeArrowheads="1"/>
            </p:cNvSpPr>
            <p:nvPr/>
          </p:nvSpPr>
          <p:spPr bwMode="auto">
            <a:xfrm>
              <a:off x="4110" y="2303"/>
              <a:ext cx="203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850" name="Rectangle 133"/>
            <p:cNvSpPr>
              <a:spLocks noChangeArrowheads="1"/>
            </p:cNvSpPr>
            <p:nvPr/>
          </p:nvSpPr>
          <p:spPr bwMode="auto">
            <a:xfrm>
              <a:off x="3921" y="2303"/>
              <a:ext cx="189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851" name="Rectangle 134"/>
            <p:cNvSpPr>
              <a:spLocks noChangeArrowheads="1"/>
            </p:cNvSpPr>
            <p:nvPr/>
          </p:nvSpPr>
          <p:spPr bwMode="auto">
            <a:xfrm>
              <a:off x="3742" y="2303"/>
              <a:ext cx="179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852" name="Rectangle 135"/>
            <p:cNvSpPr>
              <a:spLocks noChangeArrowheads="1"/>
            </p:cNvSpPr>
            <p:nvPr/>
          </p:nvSpPr>
          <p:spPr bwMode="auto">
            <a:xfrm>
              <a:off x="3563" y="2303"/>
              <a:ext cx="179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853" name="Rectangle 136"/>
            <p:cNvSpPr>
              <a:spLocks noChangeArrowheads="1"/>
            </p:cNvSpPr>
            <p:nvPr/>
          </p:nvSpPr>
          <p:spPr bwMode="auto">
            <a:xfrm>
              <a:off x="3356" y="2303"/>
              <a:ext cx="207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854" name="Rectangle 137"/>
            <p:cNvSpPr>
              <a:spLocks noChangeArrowheads="1"/>
            </p:cNvSpPr>
            <p:nvPr/>
          </p:nvSpPr>
          <p:spPr bwMode="auto">
            <a:xfrm>
              <a:off x="3157" y="2303"/>
              <a:ext cx="199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855" name="Rectangle 138"/>
            <p:cNvSpPr>
              <a:spLocks noChangeArrowheads="1"/>
            </p:cNvSpPr>
            <p:nvPr/>
          </p:nvSpPr>
          <p:spPr bwMode="auto">
            <a:xfrm>
              <a:off x="2890" y="2303"/>
              <a:ext cx="267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r>
                <a:rPr lang="en-US" sz="1200"/>
                <a:t>0</a:t>
              </a:r>
            </a:p>
          </p:txBody>
        </p:sp>
        <p:sp>
          <p:nvSpPr>
            <p:cNvPr id="29856" name="Rectangle 139"/>
            <p:cNvSpPr>
              <a:spLocks noChangeArrowheads="1"/>
            </p:cNvSpPr>
            <p:nvPr/>
          </p:nvSpPr>
          <p:spPr bwMode="auto">
            <a:xfrm>
              <a:off x="5088" y="2131"/>
              <a:ext cx="241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r>
                <a:rPr lang="en-US" sz="1200"/>
                <a:t>10</a:t>
              </a:r>
            </a:p>
          </p:txBody>
        </p:sp>
        <p:sp>
          <p:nvSpPr>
            <p:cNvPr id="29857" name="Rectangle 140"/>
            <p:cNvSpPr>
              <a:spLocks noChangeArrowheads="1"/>
            </p:cNvSpPr>
            <p:nvPr/>
          </p:nvSpPr>
          <p:spPr bwMode="auto">
            <a:xfrm>
              <a:off x="4923" y="2131"/>
              <a:ext cx="165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r>
                <a:rPr lang="en-US" sz="1200"/>
                <a:t>9</a:t>
              </a:r>
            </a:p>
          </p:txBody>
        </p:sp>
        <p:sp>
          <p:nvSpPr>
            <p:cNvPr id="29858" name="Rectangle 141"/>
            <p:cNvSpPr>
              <a:spLocks noChangeArrowheads="1"/>
            </p:cNvSpPr>
            <p:nvPr/>
          </p:nvSpPr>
          <p:spPr bwMode="auto">
            <a:xfrm>
              <a:off x="4720" y="2131"/>
              <a:ext cx="203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r>
                <a:rPr lang="en-US" sz="1200"/>
                <a:t>8</a:t>
              </a:r>
            </a:p>
          </p:txBody>
        </p:sp>
        <p:sp>
          <p:nvSpPr>
            <p:cNvPr id="29859" name="Rectangle 142"/>
            <p:cNvSpPr>
              <a:spLocks noChangeArrowheads="1"/>
            </p:cNvSpPr>
            <p:nvPr/>
          </p:nvSpPr>
          <p:spPr bwMode="auto">
            <a:xfrm>
              <a:off x="4515" y="2131"/>
              <a:ext cx="205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r>
                <a:rPr lang="en-US" sz="1200"/>
                <a:t>7</a:t>
              </a:r>
            </a:p>
          </p:txBody>
        </p:sp>
        <p:sp>
          <p:nvSpPr>
            <p:cNvPr id="29860" name="Rectangle 143"/>
            <p:cNvSpPr>
              <a:spLocks noChangeArrowheads="1"/>
            </p:cNvSpPr>
            <p:nvPr/>
          </p:nvSpPr>
          <p:spPr bwMode="auto">
            <a:xfrm>
              <a:off x="4313" y="2131"/>
              <a:ext cx="202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r>
                <a:rPr lang="en-US" sz="1200"/>
                <a:t>6</a:t>
              </a:r>
            </a:p>
          </p:txBody>
        </p:sp>
        <p:sp>
          <p:nvSpPr>
            <p:cNvPr id="29861" name="Rectangle 144"/>
            <p:cNvSpPr>
              <a:spLocks noChangeArrowheads="1"/>
            </p:cNvSpPr>
            <p:nvPr/>
          </p:nvSpPr>
          <p:spPr bwMode="auto">
            <a:xfrm>
              <a:off x="4110" y="2131"/>
              <a:ext cx="203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r>
                <a:rPr lang="en-US" sz="1200"/>
                <a:t>5</a:t>
              </a:r>
            </a:p>
          </p:txBody>
        </p:sp>
        <p:sp>
          <p:nvSpPr>
            <p:cNvPr id="29862" name="Rectangle 145"/>
            <p:cNvSpPr>
              <a:spLocks noChangeArrowheads="1"/>
            </p:cNvSpPr>
            <p:nvPr/>
          </p:nvSpPr>
          <p:spPr bwMode="auto">
            <a:xfrm>
              <a:off x="3921" y="2131"/>
              <a:ext cx="189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r>
                <a:rPr lang="en-US" sz="1200"/>
                <a:t>4</a:t>
              </a:r>
            </a:p>
          </p:txBody>
        </p:sp>
        <p:sp>
          <p:nvSpPr>
            <p:cNvPr id="29863" name="Rectangle 146"/>
            <p:cNvSpPr>
              <a:spLocks noChangeArrowheads="1"/>
            </p:cNvSpPr>
            <p:nvPr/>
          </p:nvSpPr>
          <p:spPr bwMode="auto">
            <a:xfrm>
              <a:off x="3742" y="2131"/>
              <a:ext cx="179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r>
                <a:rPr lang="en-US" sz="1200"/>
                <a:t>3</a:t>
              </a:r>
            </a:p>
          </p:txBody>
        </p:sp>
        <p:sp>
          <p:nvSpPr>
            <p:cNvPr id="29864" name="Rectangle 147"/>
            <p:cNvSpPr>
              <a:spLocks noChangeArrowheads="1"/>
            </p:cNvSpPr>
            <p:nvPr/>
          </p:nvSpPr>
          <p:spPr bwMode="auto">
            <a:xfrm>
              <a:off x="3563" y="2131"/>
              <a:ext cx="179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r>
                <a:rPr lang="en-US" sz="1200"/>
                <a:t>2</a:t>
              </a:r>
            </a:p>
          </p:txBody>
        </p:sp>
        <p:sp>
          <p:nvSpPr>
            <p:cNvPr id="29865" name="Rectangle 148"/>
            <p:cNvSpPr>
              <a:spLocks noChangeArrowheads="1"/>
            </p:cNvSpPr>
            <p:nvPr/>
          </p:nvSpPr>
          <p:spPr bwMode="auto">
            <a:xfrm>
              <a:off x="3356" y="2131"/>
              <a:ext cx="207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r>
                <a:rPr lang="en-US" sz="1200"/>
                <a:t>1</a:t>
              </a:r>
            </a:p>
          </p:txBody>
        </p:sp>
        <p:sp>
          <p:nvSpPr>
            <p:cNvPr id="29866" name="Rectangle 149"/>
            <p:cNvSpPr>
              <a:spLocks noChangeArrowheads="1"/>
            </p:cNvSpPr>
            <p:nvPr/>
          </p:nvSpPr>
          <p:spPr bwMode="auto">
            <a:xfrm>
              <a:off x="3157" y="2131"/>
              <a:ext cx="199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r>
                <a:rPr lang="en-US" sz="1200"/>
                <a:t>0</a:t>
              </a:r>
            </a:p>
          </p:txBody>
        </p:sp>
        <p:sp>
          <p:nvSpPr>
            <p:cNvPr id="29867" name="Rectangle 150"/>
            <p:cNvSpPr>
              <a:spLocks noChangeArrowheads="1"/>
            </p:cNvSpPr>
            <p:nvPr/>
          </p:nvSpPr>
          <p:spPr bwMode="auto">
            <a:xfrm>
              <a:off x="2890" y="2131"/>
              <a:ext cx="267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868" name="Line 151"/>
            <p:cNvSpPr>
              <a:spLocks noChangeShapeType="1"/>
            </p:cNvSpPr>
            <p:nvPr/>
          </p:nvSpPr>
          <p:spPr bwMode="auto">
            <a:xfrm>
              <a:off x="2890" y="2131"/>
              <a:ext cx="2439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869" name="Line 152"/>
            <p:cNvSpPr>
              <a:spLocks noChangeShapeType="1"/>
            </p:cNvSpPr>
            <p:nvPr/>
          </p:nvSpPr>
          <p:spPr bwMode="auto">
            <a:xfrm>
              <a:off x="2890" y="2303"/>
              <a:ext cx="243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870" name="Line 153"/>
            <p:cNvSpPr>
              <a:spLocks noChangeShapeType="1"/>
            </p:cNvSpPr>
            <p:nvPr/>
          </p:nvSpPr>
          <p:spPr bwMode="auto">
            <a:xfrm>
              <a:off x="2890" y="2475"/>
              <a:ext cx="243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871" name="Line 154"/>
            <p:cNvSpPr>
              <a:spLocks noChangeShapeType="1"/>
            </p:cNvSpPr>
            <p:nvPr/>
          </p:nvSpPr>
          <p:spPr bwMode="auto">
            <a:xfrm>
              <a:off x="2890" y="2647"/>
              <a:ext cx="243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872" name="Line 155"/>
            <p:cNvSpPr>
              <a:spLocks noChangeShapeType="1"/>
            </p:cNvSpPr>
            <p:nvPr/>
          </p:nvSpPr>
          <p:spPr bwMode="auto">
            <a:xfrm>
              <a:off x="2890" y="2819"/>
              <a:ext cx="243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873" name="Line 156"/>
            <p:cNvSpPr>
              <a:spLocks noChangeShapeType="1"/>
            </p:cNvSpPr>
            <p:nvPr/>
          </p:nvSpPr>
          <p:spPr bwMode="auto">
            <a:xfrm>
              <a:off x="2890" y="2991"/>
              <a:ext cx="243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874" name="Line 157"/>
            <p:cNvSpPr>
              <a:spLocks noChangeShapeType="1"/>
            </p:cNvSpPr>
            <p:nvPr/>
          </p:nvSpPr>
          <p:spPr bwMode="auto">
            <a:xfrm>
              <a:off x="2890" y="3163"/>
              <a:ext cx="243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875" name="Line 158"/>
            <p:cNvSpPr>
              <a:spLocks noChangeShapeType="1"/>
            </p:cNvSpPr>
            <p:nvPr/>
          </p:nvSpPr>
          <p:spPr bwMode="auto">
            <a:xfrm>
              <a:off x="2890" y="3335"/>
              <a:ext cx="243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876" name="Line 159"/>
            <p:cNvSpPr>
              <a:spLocks noChangeShapeType="1"/>
            </p:cNvSpPr>
            <p:nvPr/>
          </p:nvSpPr>
          <p:spPr bwMode="auto">
            <a:xfrm>
              <a:off x="2890" y="3507"/>
              <a:ext cx="243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877" name="Line 160"/>
            <p:cNvSpPr>
              <a:spLocks noChangeShapeType="1"/>
            </p:cNvSpPr>
            <p:nvPr/>
          </p:nvSpPr>
          <p:spPr bwMode="auto">
            <a:xfrm>
              <a:off x="2890" y="3679"/>
              <a:ext cx="243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878" name="Line 161"/>
            <p:cNvSpPr>
              <a:spLocks noChangeShapeType="1"/>
            </p:cNvSpPr>
            <p:nvPr/>
          </p:nvSpPr>
          <p:spPr bwMode="auto">
            <a:xfrm>
              <a:off x="2890" y="3851"/>
              <a:ext cx="243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879" name="Line 162"/>
            <p:cNvSpPr>
              <a:spLocks noChangeShapeType="1"/>
            </p:cNvSpPr>
            <p:nvPr/>
          </p:nvSpPr>
          <p:spPr bwMode="auto">
            <a:xfrm>
              <a:off x="2890" y="4023"/>
              <a:ext cx="243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880" name="Line 163"/>
            <p:cNvSpPr>
              <a:spLocks noChangeShapeType="1"/>
            </p:cNvSpPr>
            <p:nvPr/>
          </p:nvSpPr>
          <p:spPr bwMode="auto">
            <a:xfrm>
              <a:off x="2890" y="4195"/>
              <a:ext cx="2439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881" name="Line 164"/>
            <p:cNvSpPr>
              <a:spLocks noChangeShapeType="1"/>
            </p:cNvSpPr>
            <p:nvPr/>
          </p:nvSpPr>
          <p:spPr bwMode="auto">
            <a:xfrm>
              <a:off x="2890" y="2131"/>
              <a:ext cx="0" cy="2064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882" name="Line 165"/>
            <p:cNvSpPr>
              <a:spLocks noChangeShapeType="1"/>
            </p:cNvSpPr>
            <p:nvPr/>
          </p:nvSpPr>
          <p:spPr bwMode="auto">
            <a:xfrm>
              <a:off x="3157" y="2131"/>
              <a:ext cx="0" cy="206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883" name="Line 166"/>
            <p:cNvSpPr>
              <a:spLocks noChangeShapeType="1"/>
            </p:cNvSpPr>
            <p:nvPr/>
          </p:nvSpPr>
          <p:spPr bwMode="auto">
            <a:xfrm>
              <a:off x="3356" y="2131"/>
              <a:ext cx="0" cy="206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884" name="Line 167"/>
            <p:cNvSpPr>
              <a:spLocks noChangeShapeType="1"/>
            </p:cNvSpPr>
            <p:nvPr/>
          </p:nvSpPr>
          <p:spPr bwMode="auto">
            <a:xfrm>
              <a:off x="3563" y="2131"/>
              <a:ext cx="0" cy="206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885" name="Line 168"/>
            <p:cNvSpPr>
              <a:spLocks noChangeShapeType="1"/>
            </p:cNvSpPr>
            <p:nvPr/>
          </p:nvSpPr>
          <p:spPr bwMode="auto">
            <a:xfrm>
              <a:off x="3742" y="2131"/>
              <a:ext cx="0" cy="206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886" name="Line 169"/>
            <p:cNvSpPr>
              <a:spLocks noChangeShapeType="1"/>
            </p:cNvSpPr>
            <p:nvPr/>
          </p:nvSpPr>
          <p:spPr bwMode="auto">
            <a:xfrm>
              <a:off x="3921" y="2131"/>
              <a:ext cx="0" cy="206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887" name="Line 170"/>
            <p:cNvSpPr>
              <a:spLocks noChangeShapeType="1"/>
            </p:cNvSpPr>
            <p:nvPr/>
          </p:nvSpPr>
          <p:spPr bwMode="auto">
            <a:xfrm>
              <a:off x="4110" y="2131"/>
              <a:ext cx="0" cy="206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888" name="Line 171"/>
            <p:cNvSpPr>
              <a:spLocks noChangeShapeType="1"/>
            </p:cNvSpPr>
            <p:nvPr/>
          </p:nvSpPr>
          <p:spPr bwMode="auto">
            <a:xfrm>
              <a:off x="4313" y="2131"/>
              <a:ext cx="0" cy="206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889" name="Line 172"/>
            <p:cNvSpPr>
              <a:spLocks noChangeShapeType="1"/>
            </p:cNvSpPr>
            <p:nvPr/>
          </p:nvSpPr>
          <p:spPr bwMode="auto">
            <a:xfrm>
              <a:off x="4515" y="2131"/>
              <a:ext cx="0" cy="206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890" name="Line 173"/>
            <p:cNvSpPr>
              <a:spLocks noChangeShapeType="1"/>
            </p:cNvSpPr>
            <p:nvPr/>
          </p:nvSpPr>
          <p:spPr bwMode="auto">
            <a:xfrm>
              <a:off x="4720" y="2131"/>
              <a:ext cx="0" cy="206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891" name="Line 174"/>
            <p:cNvSpPr>
              <a:spLocks noChangeShapeType="1"/>
            </p:cNvSpPr>
            <p:nvPr/>
          </p:nvSpPr>
          <p:spPr bwMode="auto">
            <a:xfrm>
              <a:off x="4923" y="2131"/>
              <a:ext cx="0" cy="206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892" name="Line 175"/>
            <p:cNvSpPr>
              <a:spLocks noChangeShapeType="1"/>
            </p:cNvSpPr>
            <p:nvPr/>
          </p:nvSpPr>
          <p:spPr bwMode="auto">
            <a:xfrm>
              <a:off x="5088" y="2131"/>
              <a:ext cx="0" cy="206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893" name="Line 176"/>
            <p:cNvSpPr>
              <a:spLocks noChangeShapeType="1"/>
            </p:cNvSpPr>
            <p:nvPr/>
          </p:nvSpPr>
          <p:spPr bwMode="auto">
            <a:xfrm>
              <a:off x="5329" y="2131"/>
              <a:ext cx="0" cy="2064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9701" name="Text Box 181"/>
          <p:cNvSpPr txBox="1">
            <a:spLocks noChangeArrowheads="1"/>
          </p:cNvSpPr>
          <p:nvPr/>
        </p:nvSpPr>
        <p:spPr bwMode="auto">
          <a:xfrm>
            <a:off x="5646738" y="3621088"/>
            <a:ext cx="3460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29702" name="Text Box 188"/>
          <p:cNvSpPr txBox="1">
            <a:spLocks noChangeArrowheads="1"/>
          </p:cNvSpPr>
          <p:nvPr/>
        </p:nvSpPr>
        <p:spPr bwMode="auto">
          <a:xfrm>
            <a:off x="4984750" y="4173538"/>
            <a:ext cx="3460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29703" name="Text Box 194"/>
          <p:cNvSpPr txBox="1">
            <a:spLocks noChangeArrowheads="1"/>
          </p:cNvSpPr>
          <p:nvPr/>
        </p:nvSpPr>
        <p:spPr bwMode="auto">
          <a:xfrm>
            <a:off x="5937250" y="4997450"/>
            <a:ext cx="3460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29704" name="Text Box 197"/>
          <p:cNvSpPr txBox="1">
            <a:spLocks noChangeArrowheads="1"/>
          </p:cNvSpPr>
          <p:nvPr/>
        </p:nvSpPr>
        <p:spPr bwMode="auto">
          <a:xfrm>
            <a:off x="6532563" y="4449763"/>
            <a:ext cx="3460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29705" name="Text Box 198"/>
          <p:cNvSpPr txBox="1">
            <a:spLocks noChangeArrowheads="1"/>
          </p:cNvSpPr>
          <p:nvPr/>
        </p:nvSpPr>
        <p:spPr bwMode="auto">
          <a:xfrm>
            <a:off x="5316538" y="3617913"/>
            <a:ext cx="3460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29706" name="Text Box 199"/>
          <p:cNvSpPr txBox="1">
            <a:spLocks noChangeArrowheads="1"/>
          </p:cNvSpPr>
          <p:nvPr/>
        </p:nvSpPr>
        <p:spPr bwMode="auto">
          <a:xfrm>
            <a:off x="5011738" y="3898900"/>
            <a:ext cx="3460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29707" name="Text Box 200"/>
          <p:cNvSpPr txBox="1">
            <a:spLocks noChangeArrowheads="1"/>
          </p:cNvSpPr>
          <p:nvPr/>
        </p:nvSpPr>
        <p:spPr bwMode="auto">
          <a:xfrm>
            <a:off x="5935663" y="4722813"/>
            <a:ext cx="3460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29708" name="Text Box 201"/>
          <p:cNvSpPr txBox="1">
            <a:spLocks noChangeArrowheads="1"/>
          </p:cNvSpPr>
          <p:nvPr/>
        </p:nvSpPr>
        <p:spPr bwMode="auto">
          <a:xfrm>
            <a:off x="6202363" y="4460875"/>
            <a:ext cx="3460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29709" name="Text Box 202"/>
          <p:cNvSpPr txBox="1">
            <a:spLocks noChangeArrowheads="1"/>
          </p:cNvSpPr>
          <p:nvPr/>
        </p:nvSpPr>
        <p:spPr bwMode="auto">
          <a:xfrm>
            <a:off x="5926138" y="3598863"/>
            <a:ext cx="3460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29710" name="Text Box 203"/>
          <p:cNvSpPr txBox="1">
            <a:spLocks noChangeArrowheads="1"/>
          </p:cNvSpPr>
          <p:nvPr/>
        </p:nvSpPr>
        <p:spPr bwMode="auto">
          <a:xfrm>
            <a:off x="5011738" y="4456113"/>
            <a:ext cx="3460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29711" name="Text Box 204"/>
          <p:cNvSpPr txBox="1">
            <a:spLocks noChangeArrowheads="1"/>
          </p:cNvSpPr>
          <p:nvPr/>
        </p:nvSpPr>
        <p:spPr bwMode="auto">
          <a:xfrm>
            <a:off x="6835775" y="4708525"/>
            <a:ext cx="3460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29712" name="Text Box 205"/>
          <p:cNvSpPr txBox="1">
            <a:spLocks noChangeArrowheads="1"/>
          </p:cNvSpPr>
          <p:nvPr/>
        </p:nvSpPr>
        <p:spPr bwMode="auto">
          <a:xfrm>
            <a:off x="6230938" y="5289550"/>
            <a:ext cx="3460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29713" name="Text Box 206"/>
          <p:cNvSpPr txBox="1">
            <a:spLocks noChangeArrowheads="1"/>
          </p:cNvSpPr>
          <p:nvPr/>
        </p:nvSpPr>
        <p:spPr bwMode="auto">
          <a:xfrm>
            <a:off x="6240463" y="5541963"/>
            <a:ext cx="3460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29714" name="Text Box 207"/>
          <p:cNvSpPr txBox="1">
            <a:spLocks noChangeArrowheads="1"/>
          </p:cNvSpPr>
          <p:nvPr/>
        </p:nvSpPr>
        <p:spPr bwMode="auto">
          <a:xfrm>
            <a:off x="7164388" y="4737100"/>
            <a:ext cx="3460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29715" name="Text Box 208"/>
          <p:cNvSpPr txBox="1">
            <a:spLocks noChangeArrowheads="1"/>
          </p:cNvSpPr>
          <p:nvPr/>
        </p:nvSpPr>
        <p:spPr bwMode="auto">
          <a:xfrm>
            <a:off x="6235700" y="5822950"/>
            <a:ext cx="3460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29716" name="Text Box 209"/>
          <p:cNvSpPr txBox="1">
            <a:spLocks noChangeArrowheads="1"/>
          </p:cNvSpPr>
          <p:nvPr/>
        </p:nvSpPr>
        <p:spPr bwMode="auto">
          <a:xfrm>
            <a:off x="7459663" y="4703763"/>
            <a:ext cx="3460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29717" name="Text Box 210"/>
          <p:cNvSpPr txBox="1">
            <a:spLocks noChangeArrowheads="1"/>
          </p:cNvSpPr>
          <p:nvPr/>
        </p:nvSpPr>
        <p:spPr bwMode="auto">
          <a:xfrm>
            <a:off x="7783513" y="5813425"/>
            <a:ext cx="3460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29718" name="Text Box 211"/>
          <p:cNvSpPr txBox="1">
            <a:spLocks noChangeArrowheads="1"/>
          </p:cNvSpPr>
          <p:nvPr/>
        </p:nvSpPr>
        <p:spPr bwMode="auto">
          <a:xfrm>
            <a:off x="7507288" y="6094413"/>
            <a:ext cx="3460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29719" name="Text Box 212"/>
          <p:cNvSpPr txBox="1">
            <a:spLocks noChangeArrowheads="1"/>
          </p:cNvSpPr>
          <p:nvPr/>
        </p:nvSpPr>
        <p:spPr bwMode="auto">
          <a:xfrm>
            <a:off x="5945188" y="6346825"/>
            <a:ext cx="3460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29720" name="Text Box 213"/>
          <p:cNvSpPr txBox="1">
            <a:spLocks noChangeArrowheads="1"/>
          </p:cNvSpPr>
          <p:nvPr/>
        </p:nvSpPr>
        <p:spPr bwMode="auto">
          <a:xfrm>
            <a:off x="8074025" y="4459288"/>
            <a:ext cx="3460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177370" name="Text Box 218"/>
          <p:cNvSpPr txBox="1">
            <a:spLocks noChangeArrowheads="1"/>
          </p:cNvSpPr>
          <p:nvPr/>
        </p:nvSpPr>
        <p:spPr bwMode="auto">
          <a:xfrm>
            <a:off x="779014" y="963613"/>
            <a:ext cx="7559675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2200" dirty="0"/>
              <a:t>So what we’ve done is created a new </a:t>
            </a:r>
            <a:r>
              <a:rPr lang="en-US" sz="2200" dirty="0">
                <a:solidFill>
                  <a:srgbClr val="9900FF"/>
                </a:solidFill>
              </a:rPr>
              <a:t>data structure</a:t>
            </a:r>
            <a:r>
              <a:rPr lang="en-US" sz="2200" dirty="0"/>
              <a:t> that</a:t>
            </a:r>
            <a:br>
              <a:rPr lang="en-US" sz="2200" dirty="0"/>
            </a:br>
            <a:r>
              <a:rPr lang="en-US" sz="2200" dirty="0"/>
              <a:t>makes it faster to determine if two people are friends!</a:t>
            </a:r>
          </a:p>
        </p:txBody>
      </p:sp>
      <p:sp>
        <p:nvSpPr>
          <p:cNvPr id="177371" name="Text Box 219"/>
          <p:cNvSpPr txBox="1">
            <a:spLocks noChangeArrowheads="1"/>
          </p:cNvSpPr>
          <p:nvPr/>
        </p:nvSpPr>
        <p:spPr bwMode="auto">
          <a:xfrm>
            <a:off x="331339" y="1831975"/>
            <a:ext cx="8455025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2200"/>
              <a:t>Coupled with our new, more efficient </a:t>
            </a:r>
            <a:r>
              <a:rPr lang="en-US" sz="2200">
                <a:solidFill>
                  <a:srgbClr val="9900FF"/>
                </a:solidFill>
              </a:rPr>
              <a:t>algorithm</a:t>
            </a:r>
            <a:r>
              <a:rPr lang="en-US" sz="2200"/>
              <a:t>, we can </a:t>
            </a:r>
            <a:br>
              <a:rPr lang="en-US" sz="2200"/>
            </a:br>
            <a:r>
              <a:rPr lang="en-US" sz="2200"/>
              <a:t>quickly find out if two people are friends!</a:t>
            </a:r>
          </a:p>
        </p:txBody>
      </p:sp>
      <p:sp>
        <p:nvSpPr>
          <p:cNvPr id="174085" name="Text Box 5"/>
          <p:cNvSpPr txBox="1">
            <a:spLocks noChangeArrowheads="1"/>
          </p:cNvSpPr>
          <p:nvPr/>
        </p:nvSpPr>
        <p:spPr bwMode="auto">
          <a:xfrm>
            <a:off x="214313" y="2305050"/>
            <a:ext cx="3825875" cy="3759200"/>
          </a:xfrm>
          <a:prstGeom prst="rect">
            <a:avLst/>
          </a:prstGeom>
          <a:solidFill>
            <a:srgbClr val="FFFFE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sz="2000" u="sng" dirty="0">
                <a:solidFill>
                  <a:srgbClr val="800000"/>
                </a:solidFill>
              </a:rPr>
              <a:t>User</a:t>
            </a:r>
            <a:r>
              <a:rPr lang="en-US" sz="2000" dirty="0"/>
              <a:t> 		           </a:t>
            </a:r>
            <a:r>
              <a:rPr lang="en-US" sz="2000" u="sng" dirty="0">
                <a:solidFill>
                  <a:srgbClr val="006666"/>
                </a:solidFill>
              </a:rPr>
              <a:t>Number</a:t>
            </a:r>
          </a:p>
          <a:p>
            <a:pPr eaLnBrk="1" hangingPunct="1"/>
            <a:r>
              <a:rPr lang="en-US" sz="2000" dirty="0">
                <a:solidFill>
                  <a:srgbClr val="800000"/>
                </a:solidFill>
              </a:rPr>
              <a:t>Carey Nash</a:t>
            </a:r>
            <a:r>
              <a:rPr lang="en-US" sz="2000" dirty="0"/>
              <a:t> 		</a:t>
            </a:r>
            <a:r>
              <a:rPr lang="en-US" sz="2000" dirty="0">
                <a:solidFill>
                  <a:srgbClr val="006666"/>
                </a:solidFill>
              </a:rPr>
              <a:t>0</a:t>
            </a:r>
          </a:p>
          <a:p>
            <a:pPr eaLnBrk="1" hangingPunct="1"/>
            <a:r>
              <a:rPr lang="en-US" sz="2000" dirty="0">
                <a:solidFill>
                  <a:srgbClr val="800000"/>
                </a:solidFill>
              </a:rPr>
              <a:t>Danny Hsu</a:t>
            </a:r>
            <a:r>
              <a:rPr lang="en-US" sz="2000" dirty="0"/>
              <a:t> 		</a:t>
            </a:r>
            <a:r>
              <a:rPr lang="en-US" sz="2000" dirty="0">
                <a:solidFill>
                  <a:srgbClr val="006666"/>
                </a:solidFill>
              </a:rPr>
              <a:t>1</a:t>
            </a:r>
            <a:br>
              <a:rPr lang="en-US" sz="2000" dirty="0"/>
            </a:br>
            <a:r>
              <a:rPr lang="en-US" sz="2000" dirty="0">
                <a:solidFill>
                  <a:srgbClr val="800000"/>
                </a:solidFill>
              </a:rPr>
              <a:t>David Small	</a:t>
            </a:r>
            <a:r>
              <a:rPr lang="en-US" sz="2000" dirty="0">
                <a:solidFill>
                  <a:srgbClr val="006666"/>
                </a:solidFill>
              </a:rPr>
              <a:t>	2</a:t>
            </a:r>
          </a:p>
          <a:p>
            <a:pPr eaLnBrk="1" hangingPunct="1"/>
            <a:r>
              <a:rPr lang="en-US" sz="2000" dirty="0">
                <a:solidFill>
                  <a:srgbClr val="800000"/>
                </a:solidFill>
              </a:rPr>
              <a:t>David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800000"/>
                </a:solidFill>
              </a:rPr>
              <a:t>Sun</a:t>
            </a:r>
            <a:r>
              <a:rPr lang="en-US" sz="2000" dirty="0">
                <a:solidFill>
                  <a:srgbClr val="006666"/>
                </a:solidFill>
              </a:rPr>
              <a:t>		3</a:t>
            </a:r>
          </a:p>
          <a:p>
            <a:pPr eaLnBrk="1" hangingPunct="1"/>
            <a:r>
              <a:rPr lang="en-US" sz="2000" dirty="0">
                <a:solidFill>
                  <a:srgbClr val="800000"/>
                </a:solidFill>
              </a:rPr>
              <a:t>Jenny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800000"/>
                </a:solidFill>
              </a:rPr>
              <a:t>Oh</a:t>
            </a:r>
            <a:r>
              <a:rPr lang="en-US" sz="2000" dirty="0">
                <a:solidFill>
                  <a:srgbClr val="006666"/>
                </a:solidFill>
              </a:rPr>
              <a:t>		4</a:t>
            </a:r>
          </a:p>
          <a:p>
            <a:pPr eaLnBrk="1" hangingPunct="1"/>
            <a:r>
              <a:rPr lang="en-US" sz="2000" dirty="0">
                <a:solidFill>
                  <a:srgbClr val="800000"/>
                </a:solidFill>
              </a:rPr>
              <a:t>Len</a:t>
            </a:r>
            <a:r>
              <a:rPr lang="en-US" sz="2000" dirty="0"/>
              <a:t> </a:t>
            </a:r>
            <a:r>
              <a:rPr lang="en-US" sz="2000" dirty="0" err="1">
                <a:solidFill>
                  <a:srgbClr val="800000"/>
                </a:solidFill>
              </a:rPr>
              <a:t>Kleinrock</a:t>
            </a:r>
            <a:r>
              <a:rPr lang="en-US" sz="2000" dirty="0">
                <a:solidFill>
                  <a:srgbClr val="006666"/>
                </a:solidFill>
              </a:rPr>
              <a:t>		5</a:t>
            </a:r>
          </a:p>
          <a:p>
            <a:pPr eaLnBrk="1" hangingPunct="1"/>
            <a:r>
              <a:rPr lang="en-US" sz="2000" dirty="0">
                <a:solidFill>
                  <a:srgbClr val="800000"/>
                </a:solidFill>
              </a:rPr>
              <a:t>Mario</a:t>
            </a:r>
            <a:r>
              <a:rPr lang="en-US" sz="2000" dirty="0"/>
              <a:t> </a:t>
            </a:r>
            <a:r>
              <a:rPr lang="en-US" sz="2000" dirty="0" err="1">
                <a:solidFill>
                  <a:srgbClr val="800000"/>
                </a:solidFill>
              </a:rPr>
              <a:t>Giso</a:t>
            </a:r>
            <a:r>
              <a:rPr lang="en-US" sz="2000" dirty="0">
                <a:solidFill>
                  <a:srgbClr val="006666"/>
                </a:solidFill>
              </a:rPr>
              <a:t>		6</a:t>
            </a:r>
          </a:p>
          <a:p>
            <a:pPr eaLnBrk="1" hangingPunct="1"/>
            <a:r>
              <a:rPr lang="en-US" sz="2000" dirty="0" err="1">
                <a:solidFill>
                  <a:srgbClr val="800000"/>
                </a:solidFill>
              </a:rPr>
              <a:t>Melani</a:t>
            </a:r>
            <a:r>
              <a:rPr lang="en-US" sz="2000" dirty="0">
                <a:solidFill>
                  <a:srgbClr val="800000"/>
                </a:solidFill>
              </a:rPr>
              <a:t> </a:t>
            </a:r>
            <a:r>
              <a:rPr lang="en-US" sz="2000" dirty="0" err="1">
                <a:solidFill>
                  <a:srgbClr val="800000"/>
                </a:solidFill>
              </a:rPr>
              <a:t>Kan</a:t>
            </a:r>
            <a:r>
              <a:rPr lang="en-US" sz="2000" dirty="0"/>
              <a:t> 		</a:t>
            </a:r>
            <a:r>
              <a:rPr lang="en-US" sz="2000" dirty="0">
                <a:solidFill>
                  <a:srgbClr val="006666"/>
                </a:solidFill>
              </a:rPr>
              <a:t>7</a:t>
            </a:r>
          </a:p>
          <a:p>
            <a:pPr eaLnBrk="1" hangingPunct="1"/>
            <a:r>
              <a:rPr lang="en-US" sz="2000" dirty="0">
                <a:solidFill>
                  <a:srgbClr val="800000"/>
                </a:solidFill>
              </a:rPr>
              <a:t>Rich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800000"/>
                </a:solidFill>
              </a:rPr>
              <a:t>Lim</a:t>
            </a:r>
            <a:r>
              <a:rPr lang="en-US" sz="2000" dirty="0">
                <a:solidFill>
                  <a:srgbClr val="006666"/>
                </a:solidFill>
              </a:rPr>
              <a:t>		8</a:t>
            </a:r>
          </a:p>
          <a:p>
            <a:pPr eaLnBrk="1" hangingPunct="1"/>
            <a:r>
              <a:rPr lang="en-US" sz="2000" dirty="0">
                <a:solidFill>
                  <a:srgbClr val="800000"/>
                </a:solidFill>
              </a:rPr>
              <a:t>Rich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800000"/>
                </a:solidFill>
              </a:rPr>
              <a:t>Nguyen</a:t>
            </a:r>
            <a:r>
              <a:rPr lang="en-US" sz="2000" dirty="0">
                <a:solidFill>
                  <a:srgbClr val="006666"/>
                </a:solidFill>
              </a:rPr>
              <a:t>		9</a:t>
            </a:r>
          </a:p>
          <a:p>
            <a:pPr eaLnBrk="1" hangingPunct="1"/>
            <a:r>
              <a:rPr lang="en-US" sz="2000" dirty="0">
                <a:solidFill>
                  <a:srgbClr val="800000"/>
                </a:solidFill>
              </a:rPr>
              <a:t>Scott Wilhelm</a:t>
            </a:r>
            <a:r>
              <a:rPr lang="en-US" sz="2000" dirty="0">
                <a:solidFill>
                  <a:srgbClr val="006666"/>
                </a:solidFill>
              </a:rPr>
              <a:t>		10</a:t>
            </a:r>
          </a:p>
        </p:txBody>
      </p:sp>
      <p:sp>
        <p:nvSpPr>
          <p:cNvPr id="177372" name="Text Box 220"/>
          <p:cNvSpPr txBox="1">
            <a:spLocks noChangeArrowheads="1"/>
          </p:cNvSpPr>
          <p:nvPr/>
        </p:nvSpPr>
        <p:spPr bwMode="auto">
          <a:xfrm>
            <a:off x="107950" y="5060950"/>
            <a:ext cx="4767263" cy="1625600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marL="457200" indent="-4572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sz="2200"/>
              <a:t>Friend-finding Algorithm:</a:t>
            </a:r>
          </a:p>
          <a:p>
            <a:pPr eaLnBrk="1" hangingPunct="1"/>
            <a:endParaRPr lang="en-US" sz="1800"/>
          </a:p>
          <a:p>
            <a:pPr eaLnBrk="1" hangingPunct="1">
              <a:buFontTx/>
              <a:buAutoNum type="arabicPeriod"/>
            </a:pPr>
            <a:r>
              <a:rPr lang="en-US" sz="2000"/>
              <a:t>Look up their numbers </a:t>
            </a:r>
            <a:r>
              <a:rPr lang="en-US" sz="2000">
                <a:solidFill>
                  <a:srgbClr val="6600CC"/>
                </a:solidFill>
              </a:rPr>
              <a:t>A</a:t>
            </a:r>
            <a:r>
              <a:rPr lang="en-US" sz="2000"/>
              <a:t>, </a:t>
            </a:r>
            <a:r>
              <a:rPr lang="en-US" sz="2000">
                <a:solidFill>
                  <a:srgbClr val="6600CC"/>
                </a:solidFill>
              </a:rPr>
              <a:t>B</a:t>
            </a:r>
          </a:p>
          <a:p>
            <a:pPr eaLnBrk="1" hangingPunct="1">
              <a:buFontTx/>
              <a:buAutoNum type="arabicPeriod"/>
            </a:pPr>
            <a:r>
              <a:rPr lang="en-US" sz="2000"/>
              <a:t>Check (</a:t>
            </a:r>
            <a:r>
              <a:rPr lang="en-US" sz="2000">
                <a:solidFill>
                  <a:srgbClr val="6600CC"/>
                </a:solidFill>
              </a:rPr>
              <a:t>A</a:t>
            </a:r>
            <a:r>
              <a:rPr lang="en-US" sz="2000"/>
              <a:t>,</a:t>
            </a:r>
            <a:r>
              <a:rPr lang="en-US" sz="2000">
                <a:solidFill>
                  <a:srgbClr val="6600CC"/>
                </a:solidFill>
              </a:rPr>
              <a:t>B</a:t>
            </a:r>
            <a:r>
              <a:rPr lang="en-US" sz="2000"/>
              <a:t>) </a:t>
            </a:r>
            <a:r>
              <a:rPr lang="en-US" sz="2000" i="1"/>
              <a:t>or</a:t>
            </a:r>
            <a:r>
              <a:rPr lang="en-US" sz="2000"/>
              <a:t> (</a:t>
            </a:r>
            <a:r>
              <a:rPr lang="en-US" sz="2000">
                <a:solidFill>
                  <a:srgbClr val="6600CC"/>
                </a:solidFill>
              </a:rPr>
              <a:t>B</a:t>
            </a:r>
            <a:r>
              <a:rPr lang="en-US" sz="2000"/>
              <a:t>,</a:t>
            </a:r>
            <a:r>
              <a:rPr lang="en-US" sz="2000">
                <a:solidFill>
                  <a:srgbClr val="6600CC"/>
                </a:solidFill>
              </a:rPr>
              <a:t>A</a:t>
            </a:r>
            <a:r>
              <a:rPr lang="en-US" sz="2000"/>
              <a:t>) in our array</a:t>
            </a:r>
          </a:p>
          <a:p>
            <a:pPr eaLnBrk="1" hangingPunct="1">
              <a:buFontTx/>
              <a:buAutoNum type="arabicPeriod"/>
            </a:pPr>
            <a:r>
              <a:rPr lang="en-US" sz="2000"/>
              <a:t>If we find a </a:t>
            </a:r>
            <a:r>
              <a:rPr lang="en-US" sz="2000">
                <a:solidFill>
                  <a:srgbClr val="6600CC"/>
                </a:solidFill>
              </a:rPr>
              <a:t>*</a:t>
            </a:r>
            <a:r>
              <a:rPr lang="en-US" sz="2000"/>
              <a:t>, they’re buddies!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08975 " pathEditMode="relative" ptsTypes="AA">
                                      <p:cBhvr>
                                        <p:cTn id="6" dur="2000" fill="hold"/>
                                        <p:tgtEl>
                                          <p:spTgt spid="1740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73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73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7370" grpId="0"/>
      <p:bldP spid="177371" grpId="0"/>
      <p:bldP spid="174085" grpId="1" animBg="1"/>
      <p:bldP spid="177372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/>
          <p:cNvSpPr>
            <a:spLocks noGrp="1" noChangeArrowheads="1"/>
          </p:cNvSpPr>
          <p:nvPr>
            <p:ph type="title"/>
          </p:nvPr>
        </p:nvSpPr>
        <p:spPr>
          <a:xfrm>
            <a:off x="374650" y="-216480"/>
            <a:ext cx="8569325" cy="1025525"/>
          </a:xfrm>
        </p:spPr>
        <p:txBody>
          <a:bodyPr/>
          <a:lstStyle/>
          <a:p>
            <a:r>
              <a:rPr lang="en-US" sz="3200" dirty="0"/>
              <a:t>Data Structures + Algorithms = Confusion!</a:t>
            </a:r>
          </a:p>
        </p:txBody>
      </p:sp>
      <p:sp>
        <p:nvSpPr>
          <p:cNvPr id="150534" name="Text Box 6"/>
          <p:cNvSpPr txBox="1">
            <a:spLocks noChangeArrowheads="1"/>
          </p:cNvSpPr>
          <p:nvPr/>
        </p:nvSpPr>
        <p:spPr bwMode="auto">
          <a:xfrm>
            <a:off x="449263" y="696853"/>
            <a:ext cx="8129587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2200" dirty="0"/>
              <a:t>Of course, your data structures and algorithms </a:t>
            </a:r>
            <a:br>
              <a:rPr lang="en-US" sz="2200" dirty="0"/>
            </a:br>
            <a:r>
              <a:rPr lang="en-US" sz="2200" dirty="0"/>
              <a:t>can get quite complex.</a:t>
            </a:r>
          </a:p>
        </p:txBody>
      </p:sp>
      <p:sp>
        <p:nvSpPr>
          <p:cNvPr id="150535" name="Text Box 6"/>
          <p:cNvSpPr txBox="1">
            <a:spLocks noChangeArrowheads="1"/>
          </p:cNvSpPr>
          <p:nvPr/>
        </p:nvSpPr>
        <p:spPr bwMode="auto">
          <a:xfrm>
            <a:off x="688288" y="3324005"/>
            <a:ext cx="6589712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2000" dirty="0"/>
              <a:t>If you gave your code to another programmer, </a:t>
            </a:r>
            <a:br>
              <a:rPr lang="en-US" sz="2000" dirty="0"/>
            </a:br>
            <a:r>
              <a:rPr lang="en-US" sz="2000" dirty="0"/>
              <a:t>he/she would have no idea how to use it!</a:t>
            </a:r>
          </a:p>
        </p:txBody>
      </p:sp>
      <p:sp>
        <p:nvSpPr>
          <p:cNvPr id="177372" name="Text Box 220"/>
          <p:cNvSpPr txBox="1">
            <a:spLocks noChangeArrowheads="1"/>
          </p:cNvSpPr>
          <p:nvPr/>
        </p:nvSpPr>
        <p:spPr bwMode="auto">
          <a:xfrm>
            <a:off x="5737225" y="1894055"/>
            <a:ext cx="2287588" cy="711200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marL="457200" indent="-4572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sz="1000"/>
              <a:t>Friend-finding Algorithm:</a:t>
            </a:r>
          </a:p>
          <a:p>
            <a:pPr eaLnBrk="1" hangingPunct="1"/>
            <a:r>
              <a:rPr lang="en-US" sz="1000"/>
              <a:t>1. Look up their numbers </a:t>
            </a:r>
            <a:r>
              <a:rPr lang="en-US" sz="1000">
                <a:solidFill>
                  <a:srgbClr val="6600CC"/>
                </a:solidFill>
              </a:rPr>
              <a:t>A</a:t>
            </a:r>
            <a:r>
              <a:rPr lang="en-US" sz="1000"/>
              <a:t>, </a:t>
            </a:r>
            <a:r>
              <a:rPr lang="en-US" sz="1000">
                <a:solidFill>
                  <a:srgbClr val="6600CC"/>
                </a:solidFill>
              </a:rPr>
              <a:t>B</a:t>
            </a:r>
          </a:p>
          <a:p>
            <a:pPr eaLnBrk="1" hangingPunct="1"/>
            <a:r>
              <a:rPr lang="en-US" sz="1000"/>
              <a:t>2. Check (</a:t>
            </a:r>
            <a:r>
              <a:rPr lang="en-US" sz="1000">
                <a:solidFill>
                  <a:srgbClr val="6600CC"/>
                </a:solidFill>
              </a:rPr>
              <a:t>A</a:t>
            </a:r>
            <a:r>
              <a:rPr lang="en-US" sz="1000"/>
              <a:t>,</a:t>
            </a:r>
            <a:r>
              <a:rPr lang="en-US" sz="1000">
                <a:solidFill>
                  <a:srgbClr val="6600CC"/>
                </a:solidFill>
              </a:rPr>
              <a:t>B</a:t>
            </a:r>
            <a:r>
              <a:rPr lang="en-US" sz="1000"/>
              <a:t>) </a:t>
            </a:r>
            <a:r>
              <a:rPr lang="en-US" sz="1000" i="1"/>
              <a:t>or</a:t>
            </a:r>
            <a:r>
              <a:rPr lang="en-US" sz="1000"/>
              <a:t> (</a:t>
            </a:r>
            <a:r>
              <a:rPr lang="en-US" sz="1000">
                <a:solidFill>
                  <a:srgbClr val="6600CC"/>
                </a:solidFill>
              </a:rPr>
              <a:t>B</a:t>
            </a:r>
            <a:r>
              <a:rPr lang="en-US" sz="1000"/>
              <a:t>,</a:t>
            </a:r>
            <a:r>
              <a:rPr lang="en-US" sz="1000">
                <a:solidFill>
                  <a:srgbClr val="6600CC"/>
                </a:solidFill>
              </a:rPr>
              <a:t>A</a:t>
            </a:r>
            <a:r>
              <a:rPr lang="en-US" sz="1000"/>
              <a:t>) in our array</a:t>
            </a:r>
          </a:p>
          <a:p>
            <a:pPr eaLnBrk="1" hangingPunct="1"/>
            <a:r>
              <a:rPr lang="en-US" sz="1000"/>
              <a:t>3. If we find a </a:t>
            </a:r>
            <a:r>
              <a:rPr lang="en-US" sz="1000">
                <a:solidFill>
                  <a:srgbClr val="6600CC"/>
                </a:solidFill>
              </a:rPr>
              <a:t>*</a:t>
            </a:r>
            <a:r>
              <a:rPr lang="en-US" sz="1000"/>
              <a:t>, they’re buddies!</a:t>
            </a:r>
          </a:p>
        </p:txBody>
      </p:sp>
      <p:pic>
        <p:nvPicPr>
          <p:cNvPr id="150731" name="Picture 20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3488" y="1567030"/>
            <a:ext cx="1612900" cy="1589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0730" name="Picture 20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9663" y="1694030"/>
            <a:ext cx="1435100" cy="122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0732" name="Text Box 6"/>
          <p:cNvSpPr txBox="1">
            <a:spLocks noChangeArrowheads="1"/>
          </p:cNvSpPr>
          <p:nvPr/>
        </p:nvSpPr>
        <p:spPr bwMode="auto">
          <a:xfrm>
            <a:off x="573088" y="4181489"/>
            <a:ext cx="8129587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2000" dirty="0"/>
              <a:t>Therefore, every time you </a:t>
            </a:r>
            <a:r>
              <a:rPr lang="en-US" sz="2000" dirty="0">
                <a:solidFill>
                  <a:srgbClr val="006666"/>
                </a:solidFill>
              </a:rPr>
              <a:t>create</a:t>
            </a:r>
            <a:r>
              <a:rPr lang="en-US" sz="2000" dirty="0"/>
              <a:t> a new set of </a:t>
            </a:r>
            <a:br>
              <a:rPr lang="en-US" sz="2000" dirty="0"/>
            </a:br>
            <a:r>
              <a:rPr lang="en-US" sz="2000" dirty="0">
                <a:solidFill>
                  <a:srgbClr val="006666"/>
                </a:solidFill>
              </a:rPr>
              <a:t>data structures/algorithms</a:t>
            </a:r>
            <a:r>
              <a:rPr lang="en-US" sz="2000" dirty="0"/>
              <a:t>, it helps to also </a:t>
            </a:r>
            <a:r>
              <a:rPr lang="en-US" sz="2000" dirty="0">
                <a:solidFill>
                  <a:srgbClr val="006666"/>
                </a:solidFill>
              </a:rPr>
              <a:t>create</a:t>
            </a:r>
            <a:r>
              <a:rPr lang="en-US" sz="2000" dirty="0"/>
              <a:t> a </a:t>
            </a:r>
            <a:br>
              <a:rPr lang="en-US" sz="2000" dirty="0"/>
            </a:br>
            <a:r>
              <a:rPr lang="en-US" sz="2000" dirty="0">
                <a:solidFill>
                  <a:srgbClr val="006666"/>
                </a:solidFill>
              </a:rPr>
              <a:t>few simple functions </a:t>
            </a:r>
            <a:r>
              <a:rPr lang="en-US" sz="2000" dirty="0"/>
              <a:t>that hide the gory details…</a:t>
            </a:r>
          </a:p>
        </p:txBody>
      </p:sp>
      <p:sp>
        <p:nvSpPr>
          <p:cNvPr id="2" name="Text Box 220"/>
          <p:cNvSpPr txBox="1">
            <a:spLocks noChangeArrowheads="1"/>
          </p:cNvSpPr>
          <p:nvPr/>
        </p:nvSpPr>
        <p:spPr bwMode="auto">
          <a:xfrm>
            <a:off x="1621289" y="5292507"/>
            <a:ext cx="6135687" cy="1154162"/>
          </a:xfrm>
          <a:prstGeom prst="rect">
            <a:avLst/>
          </a:prstGeom>
          <a:solidFill>
            <a:srgbClr val="FFEAD5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marL="457200" indent="-4572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endParaRPr lang="en-US" sz="700" dirty="0"/>
          </a:p>
          <a:p>
            <a:pPr eaLnBrk="1" hangingPunct="1"/>
            <a:r>
              <a:rPr lang="en-US" sz="1800" dirty="0"/>
              <a:t>bool </a:t>
            </a:r>
            <a:r>
              <a:rPr lang="en-US" sz="1800" dirty="0" err="1">
                <a:solidFill>
                  <a:srgbClr val="6600CC"/>
                </a:solidFill>
              </a:rPr>
              <a:t>AreTheyFriends</a:t>
            </a:r>
            <a:r>
              <a:rPr lang="en-US" sz="1800" dirty="0"/>
              <a:t>(string </a:t>
            </a:r>
            <a:r>
              <a:rPr lang="en-US" sz="1800" dirty="0" err="1">
                <a:solidFill>
                  <a:srgbClr val="006666"/>
                </a:solidFill>
              </a:rPr>
              <a:t>UserA</a:t>
            </a:r>
            <a:r>
              <a:rPr lang="en-US" sz="1800" dirty="0"/>
              <a:t>, string </a:t>
            </a:r>
            <a:r>
              <a:rPr lang="en-US" sz="1800" dirty="0" err="1">
                <a:solidFill>
                  <a:srgbClr val="006666"/>
                </a:solidFill>
              </a:rPr>
              <a:t>UserB</a:t>
            </a:r>
            <a:r>
              <a:rPr lang="en-US" sz="1800" dirty="0"/>
              <a:t>)</a:t>
            </a:r>
          </a:p>
          <a:p>
            <a:pPr eaLnBrk="1" hangingPunct="1"/>
            <a:r>
              <a:rPr lang="en-US" sz="1800" dirty="0"/>
              <a:t>void </a:t>
            </a:r>
            <a:r>
              <a:rPr lang="en-US" sz="1800" dirty="0" err="1">
                <a:solidFill>
                  <a:srgbClr val="6600CC"/>
                </a:solidFill>
              </a:rPr>
              <a:t>BecomeFriends</a:t>
            </a:r>
            <a:r>
              <a:rPr lang="en-US" sz="1800" dirty="0"/>
              <a:t>(string </a:t>
            </a:r>
            <a:r>
              <a:rPr lang="en-US" sz="1800" dirty="0" err="1">
                <a:solidFill>
                  <a:srgbClr val="006666"/>
                </a:solidFill>
              </a:rPr>
              <a:t>UserA</a:t>
            </a:r>
            <a:r>
              <a:rPr lang="en-US" sz="1800" dirty="0"/>
              <a:t>, string </a:t>
            </a:r>
            <a:r>
              <a:rPr lang="en-US" sz="1800" dirty="0" err="1">
                <a:solidFill>
                  <a:srgbClr val="006666"/>
                </a:solidFill>
              </a:rPr>
              <a:t>UserB</a:t>
            </a:r>
            <a:r>
              <a:rPr lang="en-US" sz="1800" dirty="0"/>
              <a:t>)</a:t>
            </a:r>
          </a:p>
          <a:p>
            <a:pPr eaLnBrk="1" hangingPunct="1"/>
            <a:r>
              <a:rPr lang="en-US" sz="1800" dirty="0"/>
              <a:t>void </a:t>
            </a:r>
            <a:r>
              <a:rPr lang="en-US" sz="1800" dirty="0" err="1">
                <a:solidFill>
                  <a:srgbClr val="6600CC"/>
                </a:solidFill>
              </a:rPr>
              <a:t>BreakUp</a:t>
            </a:r>
            <a:r>
              <a:rPr lang="en-US" sz="1800" dirty="0"/>
              <a:t>(string </a:t>
            </a:r>
            <a:r>
              <a:rPr lang="en-US" sz="1800" dirty="0" err="1">
                <a:solidFill>
                  <a:srgbClr val="006666"/>
                </a:solidFill>
              </a:rPr>
              <a:t>UserA</a:t>
            </a:r>
            <a:r>
              <a:rPr lang="en-US" sz="1800" dirty="0"/>
              <a:t>, string </a:t>
            </a:r>
            <a:r>
              <a:rPr lang="en-US" sz="1800" dirty="0" err="1">
                <a:solidFill>
                  <a:srgbClr val="006666"/>
                </a:solidFill>
              </a:rPr>
              <a:t>UserB</a:t>
            </a:r>
            <a:r>
              <a:rPr lang="en-US" sz="1800" dirty="0"/>
              <a:t>)</a:t>
            </a:r>
            <a:br>
              <a:rPr lang="en-US" sz="1800" dirty="0"/>
            </a:br>
            <a:endParaRPr lang="en-US" sz="800" dirty="0"/>
          </a:p>
        </p:txBody>
      </p:sp>
      <p:pic>
        <p:nvPicPr>
          <p:cNvPr id="150735" name="Picture 20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1019" y="3145098"/>
            <a:ext cx="1504950" cy="112725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0736" name="Picture 20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591"/>
          <a:stretch>
            <a:fillRect/>
          </a:stretch>
        </p:blipFill>
        <p:spPr bwMode="auto">
          <a:xfrm>
            <a:off x="1414463" y="1528930"/>
            <a:ext cx="1808162" cy="1535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0737" name="Picture 20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9525" y="1563855"/>
            <a:ext cx="2011363" cy="142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0738" name="Picture 210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0975" y="1459080"/>
            <a:ext cx="1884363" cy="1495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983672" y="4688916"/>
            <a:ext cx="7431665" cy="203053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olidFill>
                  <a:schemeClr val="tx1"/>
                </a:solidFill>
              </a:rPr>
              <a:t>int</a:t>
            </a:r>
            <a:r>
              <a:rPr lang="en-US" dirty="0">
                <a:solidFill>
                  <a:schemeClr val="tx1"/>
                </a:solidFill>
              </a:rPr>
              <a:t> main()</a:t>
            </a:r>
          </a:p>
          <a:p>
            <a:r>
              <a:rPr lang="en-US" dirty="0">
                <a:solidFill>
                  <a:schemeClr val="tx1"/>
                </a:solidFill>
              </a:rPr>
              <a:t>{</a:t>
            </a:r>
          </a:p>
          <a:p>
            <a:r>
              <a:rPr lang="en-US" dirty="0">
                <a:solidFill>
                  <a:schemeClr val="tx1"/>
                </a:solidFill>
              </a:rPr>
              <a:t>     </a:t>
            </a:r>
            <a:r>
              <a:rPr lang="en-US" dirty="0" err="1">
                <a:solidFill>
                  <a:srgbClr val="FF0000"/>
                </a:solidFill>
              </a:rPr>
              <a:t>BecomeFriends</a:t>
            </a:r>
            <a:r>
              <a:rPr lang="en-US" dirty="0">
                <a:solidFill>
                  <a:schemeClr val="tx1"/>
                </a:solidFill>
              </a:rPr>
              <a:t>(“Rob Crouch”, “Eric </a:t>
            </a:r>
            <a:r>
              <a:rPr lang="en-US" dirty="0" err="1">
                <a:solidFill>
                  <a:schemeClr val="tx1"/>
                </a:solidFill>
              </a:rPr>
              <a:t>Chien</a:t>
            </a:r>
            <a:r>
              <a:rPr lang="en-US" dirty="0">
                <a:solidFill>
                  <a:schemeClr val="tx1"/>
                </a:solidFill>
              </a:rPr>
              <a:t>”);</a:t>
            </a:r>
          </a:p>
          <a:p>
            <a:r>
              <a:rPr lang="en-US" dirty="0">
                <a:solidFill>
                  <a:schemeClr val="tx1"/>
                </a:solidFill>
              </a:rPr>
              <a:t>     if (</a:t>
            </a:r>
            <a:r>
              <a:rPr lang="en-US" dirty="0" err="1">
                <a:solidFill>
                  <a:srgbClr val="FF0000"/>
                </a:solidFill>
              </a:rPr>
              <a:t>AreTheyFriends</a:t>
            </a:r>
            <a:r>
              <a:rPr lang="en-US" dirty="0">
                <a:solidFill>
                  <a:schemeClr val="tx1"/>
                </a:solidFill>
              </a:rPr>
              <a:t>(“Carey </a:t>
            </a:r>
            <a:r>
              <a:rPr lang="en-US" dirty="0" err="1">
                <a:solidFill>
                  <a:schemeClr val="tx1"/>
                </a:solidFill>
              </a:rPr>
              <a:t>N”,”David</a:t>
            </a:r>
            <a:r>
              <a:rPr lang="en-US" dirty="0">
                <a:solidFill>
                  <a:schemeClr val="tx1"/>
                </a:solidFill>
              </a:rPr>
              <a:t> S”) == true)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          </a:t>
            </a:r>
            <a:r>
              <a:rPr lang="en-US" dirty="0" err="1">
                <a:solidFill>
                  <a:schemeClr val="tx1"/>
                </a:solidFill>
              </a:rPr>
              <a:t>cout</a:t>
            </a:r>
            <a:r>
              <a:rPr lang="en-US" dirty="0">
                <a:solidFill>
                  <a:schemeClr val="tx1"/>
                </a:solidFill>
              </a:rPr>
              <a:t> &lt;&lt; “Carey &amp; David are BFFs!\n”;</a:t>
            </a:r>
          </a:p>
          <a:p>
            <a:r>
              <a:rPr lang="en-US" dirty="0">
                <a:solidFill>
                  <a:schemeClr val="tx1"/>
                </a:solidFill>
              </a:rPr>
              <a:t>}</a:t>
            </a:r>
          </a:p>
        </p:txBody>
      </p:sp>
      <p:sp>
        <p:nvSpPr>
          <p:cNvPr id="17" name="Rounded Rectangular Callout 16"/>
          <p:cNvSpPr/>
          <p:nvPr/>
        </p:nvSpPr>
        <p:spPr>
          <a:xfrm>
            <a:off x="4167458" y="4031890"/>
            <a:ext cx="4535217" cy="1314053"/>
          </a:xfrm>
          <a:prstGeom prst="wedgeRoundRectCallout">
            <a:avLst>
              <a:gd name="adj1" fmla="val -67800"/>
              <a:gd name="adj2" fmla="val 78330"/>
              <a:gd name="adj3" fmla="val 16667"/>
            </a:avLst>
          </a:prstGeom>
          <a:solidFill>
            <a:srgbClr val="EAFFD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6666"/>
                </a:solidFill>
              </a:rPr>
              <a:t>An </a:t>
            </a:r>
            <a:r>
              <a:rPr lang="en-US" dirty="0">
                <a:solidFill>
                  <a:srgbClr val="FF0000"/>
                </a:solidFill>
              </a:rPr>
              <a:t>interface</a:t>
            </a:r>
            <a:r>
              <a:rPr lang="en-US" dirty="0">
                <a:solidFill>
                  <a:srgbClr val="006666"/>
                </a:solidFill>
              </a:rPr>
              <a:t> lets any programmer use your code…</a:t>
            </a:r>
          </a:p>
        </p:txBody>
      </p:sp>
      <p:sp>
        <p:nvSpPr>
          <p:cNvPr id="5" name="Rectangle 4"/>
          <p:cNvSpPr/>
          <p:nvPr/>
        </p:nvSpPr>
        <p:spPr>
          <a:xfrm>
            <a:off x="277091" y="1458853"/>
            <a:ext cx="8425584" cy="1865152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6666"/>
              </a:solidFill>
            </a:endParaRPr>
          </a:p>
        </p:txBody>
      </p:sp>
      <p:sp>
        <p:nvSpPr>
          <p:cNvPr id="3" name="Rounded Rectangular Callout 2"/>
          <p:cNvSpPr/>
          <p:nvPr/>
        </p:nvSpPr>
        <p:spPr>
          <a:xfrm>
            <a:off x="4367212" y="1856434"/>
            <a:ext cx="3788227" cy="1359092"/>
          </a:xfrm>
          <a:prstGeom prst="wedgeRoundRectCallout">
            <a:avLst>
              <a:gd name="adj1" fmla="val -66884"/>
              <a:gd name="adj2" fmla="val 69895"/>
              <a:gd name="adj3" fmla="val 16667"/>
            </a:avLst>
          </a:prstGeom>
          <a:solidFill>
            <a:srgbClr val="EAFFD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6666"/>
                </a:solidFill>
              </a:rPr>
              <a:t>Such a collection of simple functions is called an </a:t>
            </a:r>
            <a:r>
              <a:rPr lang="en-US" dirty="0">
                <a:solidFill>
                  <a:srgbClr val="FF0000"/>
                </a:solidFill>
              </a:rPr>
              <a:t>“interface.”</a:t>
            </a:r>
            <a:endParaRPr lang="en-US" dirty="0">
              <a:solidFill>
                <a:srgbClr val="006666"/>
              </a:solidFill>
            </a:endParaRPr>
          </a:p>
        </p:txBody>
      </p:sp>
      <p:sp>
        <p:nvSpPr>
          <p:cNvPr id="18" name="Rounded Rectangular Callout 17"/>
          <p:cNvSpPr/>
          <p:nvPr/>
        </p:nvSpPr>
        <p:spPr>
          <a:xfrm>
            <a:off x="2817154" y="315185"/>
            <a:ext cx="4535217" cy="1314053"/>
          </a:xfrm>
          <a:prstGeom prst="wedgeRoundRectCallout">
            <a:avLst>
              <a:gd name="adj1" fmla="val -67800"/>
              <a:gd name="adj2" fmla="val 78330"/>
              <a:gd name="adj3" fmla="val 16667"/>
            </a:avLst>
          </a:prstGeom>
          <a:solidFill>
            <a:srgbClr val="EAFFD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6666"/>
                </a:solidFill>
              </a:rPr>
              <a:t>Without having to understand any of the </a:t>
            </a:r>
            <a:r>
              <a:rPr lang="en-US" dirty="0">
                <a:solidFill>
                  <a:srgbClr val="FF0000"/>
                </a:solidFill>
              </a:rPr>
              <a:t>sordid details</a:t>
            </a:r>
            <a:r>
              <a:rPr lang="en-US" dirty="0">
                <a:solidFill>
                  <a:srgbClr val="006666"/>
                </a:solidFill>
              </a:rPr>
              <a:t>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507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507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507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1000"/>
                                        <p:tgtEl>
                                          <p:spTgt spid="1507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0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1000"/>
                                        <p:tgtEl>
                                          <p:spTgt spid="1507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0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1000"/>
                                        <p:tgtEl>
                                          <p:spTgt spid="1773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7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1505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0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1507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0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1507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0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0017 -0.27477 " pathEditMode="relative" ptsTypes="AA">
                                      <p:cBhvr>
                                        <p:cTn id="77" dur="2000" fill="hold"/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8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0017 -0.27477 " pathEditMode="relative" ptsTypes="AA">
                                      <p:cBhvr>
                                        <p:cTn id="79" dur="2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0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0017 -0.27477 " pathEditMode="relative" ptsTypes="AA">
                                      <p:cBhvr>
                                        <p:cTn id="81" dur="2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2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0017 -0.27477 " pathEditMode="relative" ptsTypes="AA">
                                      <p:cBhvr>
                                        <p:cTn id="83" dur="2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0534" grpId="0"/>
      <p:bldP spid="150535" grpId="0"/>
      <p:bldP spid="177372" grpId="2" animBg="1"/>
      <p:bldP spid="150732" grpId="0"/>
      <p:bldP spid="150732" grpId="1"/>
      <p:bldP spid="2" grpId="0" uiExpand="1" build="p" animBg="1"/>
      <p:bldP spid="2" grpId="1" build="allAtOnce" animBg="1"/>
      <p:bldP spid="4" grpId="0" animBg="1"/>
      <p:bldP spid="17" grpId="0" animBg="1"/>
      <p:bldP spid="5" grpId="0" animBg="1"/>
      <p:bldP spid="3" grpId="0" animBg="1"/>
      <p:bldP spid="1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1143000"/>
          </a:xfrm>
        </p:spPr>
        <p:txBody>
          <a:bodyPr/>
          <a:lstStyle/>
          <a:p>
            <a:pPr eaLnBrk="1" hangingPunct="1"/>
            <a:r>
              <a:rPr lang="en-US"/>
              <a:t>Who Am I?</a:t>
            </a:r>
          </a:p>
        </p:txBody>
      </p:sp>
      <p:sp>
        <p:nvSpPr>
          <p:cNvPr id="4099" name="Text Box 7"/>
          <p:cNvSpPr txBox="1">
            <a:spLocks noChangeArrowheads="1"/>
          </p:cNvSpPr>
          <p:nvPr/>
        </p:nvSpPr>
        <p:spPr bwMode="auto">
          <a:xfrm>
            <a:off x="4712677" y="990600"/>
            <a:ext cx="4545623" cy="61863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sz="2200" b="1" dirty="0">
                <a:solidFill>
                  <a:srgbClr val="008080"/>
                </a:solidFill>
              </a:rPr>
              <a:t>Carey </a:t>
            </a:r>
            <a:r>
              <a:rPr lang="en-US" sz="2200" b="1" dirty="0" err="1">
                <a:solidFill>
                  <a:srgbClr val="008080"/>
                </a:solidFill>
              </a:rPr>
              <a:t>Nachenberg</a:t>
            </a:r>
            <a:endParaRPr lang="en-US" sz="2200" b="1" dirty="0">
              <a:solidFill>
                <a:srgbClr val="008080"/>
              </a:solidFill>
            </a:endParaRPr>
          </a:p>
          <a:p>
            <a:pPr eaLnBrk="1" hangingPunct="1"/>
            <a:endParaRPr lang="en-US" sz="2200" b="1" dirty="0">
              <a:solidFill>
                <a:srgbClr val="008080"/>
              </a:solidFill>
            </a:endParaRPr>
          </a:p>
          <a:p>
            <a:pPr eaLnBrk="1" hangingPunct="1"/>
            <a:r>
              <a:rPr lang="en-US" dirty="0"/>
              <a:t>Age:	  </a:t>
            </a:r>
            <a:r>
              <a:rPr lang="en-US" dirty="0">
                <a:solidFill>
                  <a:srgbClr val="6600CC"/>
                </a:solidFill>
              </a:rPr>
              <a:t>45 </a:t>
            </a:r>
            <a:endParaRPr lang="en-US" sz="2200" dirty="0">
              <a:solidFill>
                <a:srgbClr val="6600CC"/>
              </a:solidFill>
            </a:endParaRPr>
          </a:p>
          <a:p>
            <a:pPr eaLnBrk="1" hangingPunct="1"/>
            <a:endParaRPr lang="en-US" sz="1000" dirty="0">
              <a:solidFill>
                <a:srgbClr val="6600CC"/>
              </a:solidFill>
            </a:endParaRPr>
          </a:p>
          <a:p>
            <a:pPr eaLnBrk="1" hangingPunct="1"/>
            <a:r>
              <a:rPr lang="en-US" sz="2200" dirty="0"/>
              <a:t>School: </a:t>
            </a:r>
            <a:r>
              <a:rPr lang="en-US" sz="2200" dirty="0">
                <a:solidFill>
                  <a:srgbClr val="6600CC"/>
                </a:solidFill>
              </a:rPr>
              <a:t>BS+MS in CS, UCLA ’95</a:t>
            </a:r>
          </a:p>
          <a:p>
            <a:pPr eaLnBrk="1" hangingPunct="1"/>
            <a:endParaRPr lang="en-US" sz="1000" dirty="0">
              <a:solidFill>
                <a:srgbClr val="6600CC"/>
              </a:solidFill>
            </a:endParaRPr>
          </a:p>
          <a:p>
            <a:pPr eaLnBrk="1" hangingPunct="1"/>
            <a:r>
              <a:rPr lang="en-US" sz="2200" dirty="0"/>
              <a:t>Work</a:t>
            </a:r>
            <a:r>
              <a:rPr lang="en-US" sz="2200" dirty="0">
                <a:solidFill>
                  <a:srgbClr val="7030A0"/>
                </a:solidFill>
              </a:rPr>
              <a:t>:   </a:t>
            </a:r>
            <a:r>
              <a:rPr lang="en-US" sz="2200" dirty="0">
                <a:solidFill>
                  <a:srgbClr val="6600CC"/>
                </a:solidFill>
              </a:rPr>
              <a:t>Adjunct Prof at UCLA</a:t>
            </a:r>
          </a:p>
          <a:p>
            <a:pPr eaLnBrk="1" hangingPunct="1"/>
            <a:r>
              <a:rPr lang="en-US" sz="2200" dirty="0">
                <a:solidFill>
                  <a:srgbClr val="6600CC"/>
                </a:solidFill>
              </a:rPr>
              <a:t>             Engineer at Google</a:t>
            </a:r>
            <a:r>
              <a:rPr lang="en-US" sz="2200" baseline="30000" dirty="0">
                <a:solidFill>
                  <a:srgbClr val="6600CC"/>
                </a:solidFill>
              </a:rPr>
              <a:t>[X]</a:t>
            </a:r>
          </a:p>
          <a:p>
            <a:pPr eaLnBrk="1" hangingPunct="1"/>
            <a:r>
              <a:rPr lang="en-US" sz="2200" dirty="0">
                <a:solidFill>
                  <a:srgbClr val="6600CC"/>
                </a:solidFill>
              </a:rPr>
              <a:t>	</a:t>
            </a:r>
          </a:p>
          <a:p>
            <a:pPr eaLnBrk="1" hangingPunct="1"/>
            <a:endParaRPr lang="en-US" sz="2200" dirty="0"/>
          </a:p>
          <a:p>
            <a:pPr eaLnBrk="1" hangingPunct="1"/>
            <a:r>
              <a:rPr lang="en-US" sz="2200" dirty="0"/>
              <a:t>Hobbies: </a:t>
            </a:r>
            <a:r>
              <a:rPr lang="en-US" sz="2200" dirty="0">
                <a:solidFill>
                  <a:srgbClr val="6600CC"/>
                </a:solidFill>
              </a:rPr>
              <a:t>Rock climbing, </a:t>
            </a:r>
            <a:br>
              <a:rPr lang="en-US" sz="2200" dirty="0">
                <a:solidFill>
                  <a:srgbClr val="6600CC"/>
                </a:solidFill>
              </a:rPr>
            </a:br>
            <a:r>
              <a:rPr lang="en-US" sz="2200" dirty="0">
                <a:solidFill>
                  <a:srgbClr val="6600CC"/>
                </a:solidFill>
              </a:rPr>
              <a:t>	   </a:t>
            </a:r>
            <a:r>
              <a:rPr lang="en-US" sz="1000" dirty="0">
                <a:solidFill>
                  <a:srgbClr val="6600CC"/>
                </a:solidFill>
              </a:rPr>
              <a:t> </a:t>
            </a:r>
            <a:r>
              <a:rPr lang="en-US" sz="2200" dirty="0">
                <a:solidFill>
                  <a:srgbClr val="6600CC"/>
                </a:solidFill>
              </a:rPr>
              <a:t>weight training, 	  	    teaching CS!</a:t>
            </a:r>
          </a:p>
          <a:p>
            <a:pPr eaLnBrk="1" hangingPunct="1"/>
            <a:endParaRPr lang="en-US" sz="2200" dirty="0">
              <a:solidFill>
                <a:srgbClr val="6600CC"/>
              </a:solidFill>
            </a:endParaRPr>
          </a:p>
          <a:p>
            <a:pPr eaLnBrk="1" hangingPunct="1"/>
            <a:r>
              <a:rPr lang="en-US" sz="2200" dirty="0"/>
              <a:t>My goal: </a:t>
            </a:r>
            <a:r>
              <a:rPr lang="en-US" sz="2200" dirty="0">
                <a:solidFill>
                  <a:srgbClr val="6600CC"/>
                </a:solidFill>
              </a:rPr>
              <a:t>To make an impact on </a:t>
            </a:r>
            <a:br>
              <a:rPr lang="en-US" sz="2200" dirty="0">
                <a:solidFill>
                  <a:srgbClr val="6600CC"/>
                </a:solidFill>
              </a:rPr>
            </a:br>
            <a:r>
              <a:rPr lang="en-US" sz="2200" dirty="0">
                <a:solidFill>
                  <a:srgbClr val="6600CC"/>
                </a:solidFill>
              </a:rPr>
              <a:t>              your life</a:t>
            </a:r>
            <a:r>
              <a:rPr lang="en-US" sz="2200" i="1" dirty="0">
                <a:solidFill>
                  <a:srgbClr val="6600CC"/>
                </a:solidFill>
              </a:rPr>
              <a:t> (</a:t>
            </a:r>
            <a:r>
              <a:rPr lang="en-US" sz="2200" dirty="0">
                <a:solidFill>
                  <a:srgbClr val="6600CC"/>
                </a:solidFill>
              </a:rPr>
              <a:t>through </a:t>
            </a:r>
            <a:br>
              <a:rPr lang="en-US" sz="2200" dirty="0">
                <a:solidFill>
                  <a:srgbClr val="6600CC"/>
                </a:solidFill>
              </a:rPr>
            </a:br>
            <a:r>
              <a:rPr lang="en-US" sz="2200" dirty="0">
                <a:solidFill>
                  <a:srgbClr val="6600CC"/>
                </a:solidFill>
              </a:rPr>
              <a:t>              getting you excited                  </a:t>
            </a:r>
            <a:br>
              <a:rPr lang="en-US" sz="2200" dirty="0">
                <a:solidFill>
                  <a:srgbClr val="6600CC"/>
                </a:solidFill>
              </a:rPr>
            </a:br>
            <a:r>
              <a:rPr lang="en-US" sz="2200" dirty="0">
                <a:solidFill>
                  <a:srgbClr val="6600CC"/>
                </a:solidFill>
              </a:rPr>
              <a:t>              about programming)!</a:t>
            </a:r>
          </a:p>
          <a:p>
            <a:pPr eaLnBrk="1" hangingPunct="1"/>
            <a:endParaRPr lang="en-US" sz="2200" dirty="0">
              <a:solidFill>
                <a:srgbClr val="6600CC"/>
              </a:solidFill>
            </a:endParaRPr>
          </a:p>
        </p:txBody>
      </p:sp>
      <p:pic>
        <p:nvPicPr>
          <p:cNvPr id="4101" name="Picture 11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50"/>
          <a:stretch/>
        </p:blipFill>
        <p:spPr bwMode="auto">
          <a:xfrm>
            <a:off x="608152" y="3446813"/>
            <a:ext cx="1846389" cy="22907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0282" y="990600"/>
            <a:ext cx="2548907" cy="226521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0501" y="4052350"/>
            <a:ext cx="1533091" cy="2368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3687" y="3625093"/>
            <a:ext cx="1957036" cy="1213363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>
            <a:off x="7438524" y="3195530"/>
            <a:ext cx="1210401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4528" y="2987023"/>
            <a:ext cx="638070" cy="6380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3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3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9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4"/>
          <p:cNvSpPr>
            <a:spLocks noChangeArrowheads="1"/>
          </p:cNvSpPr>
          <p:nvPr/>
        </p:nvSpPr>
        <p:spPr bwMode="auto">
          <a:xfrm>
            <a:off x="381000" y="0"/>
            <a:ext cx="84582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sz="3600">
                <a:solidFill>
                  <a:schemeClr val="tx2"/>
                </a:solidFill>
              </a:rPr>
              <a:t>Algorithms &amp; Data Structures Are a Perfect Couple!</a:t>
            </a:r>
          </a:p>
        </p:txBody>
      </p:sp>
      <p:sp>
        <p:nvSpPr>
          <p:cNvPr id="30723" name="Text Box 5"/>
          <p:cNvSpPr txBox="1">
            <a:spLocks noChangeArrowheads="1"/>
          </p:cNvSpPr>
          <p:nvPr/>
        </p:nvSpPr>
        <p:spPr bwMode="auto">
          <a:xfrm>
            <a:off x="312738" y="1524000"/>
            <a:ext cx="6389687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/>
              <a:t>Algorithms and data structures are like </a:t>
            </a:r>
            <a:r>
              <a:rPr lang="en-US">
                <a:solidFill>
                  <a:srgbClr val="006666"/>
                </a:solidFill>
              </a:rPr>
              <a:t>peas</a:t>
            </a:r>
            <a:r>
              <a:rPr lang="en-US"/>
              <a:t> and </a:t>
            </a:r>
            <a:r>
              <a:rPr lang="en-US">
                <a:solidFill>
                  <a:srgbClr val="FF6600"/>
                </a:solidFill>
              </a:rPr>
              <a:t>carrots</a:t>
            </a:r>
            <a:r>
              <a:rPr lang="en-US"/>
              <a:t> – they belong together!</a:t>
            </a:r>
          </a:p>
        </p:txBody>
      </p:sp>
      <p:sp>
        <p:nvSpPr>
          <p:cNvPr id="30724" name="Text Box 6"/>
          <p:cNvSpPr txBox="1">
            <a:spLocks noChangeArrowheads="1"/>
          </p:cNvSpPr>
          <p:nvPr/>
        </p:nvSpPr>
        <p:spPr bwMode="auto">
          <a:xfrm>
            <a:off x="422275" y="3114675"/>
            <a:ext cx="8129588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/>
              <a:t>To solve a problem, you have to design both the </a:t>
            </a:r>
            <a:r>
              <a:rPr lang="en-US">
                <a:solidFill>
                  <a:srgbClr val="6600CC"/>
                </a:solidFill>
              </a:rPr>
              <a:t>algorithms</a:t>
            </a:r>
            <a:r>
              <a:rPr lang="en-US"/>
              <a:t> and the </a:t>
            </a:r>
            <a:r>
              <a:rPr lang="en-US">
                <a:solidFill>
                  <a:srgbClr val="6600CC"/>
                </a:solidFill>
              </a:rPr>
              <a:t>data structures</a:t>
            </a:r>
            <a:r>
              <a:rPr lang="en-US"/>
              <a:t> together.</a:t>
            </a:r>
          </a:p>
        </p:txBody>
      </p:sp>
      <p:pic>
        <p:nvPicPr>
          <p:cNvPr id="30725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9700" y="1195388"/>
            <a:ext cx="2493963" cy="204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35" name="Text Box 6"/>
          <p:cNvSpPr txBox="1">
            <a:spLocks noChangeArrowheads="1"/>
          </p:cNvSpPr>
          <p:nvPr/>
        </p:nvSpPr>
        <p:spPr bwMode="auto">
          <a:xfrm>
            <a:off x="393700" y="5251450"/>
            <a:ext cx="8507413" cy="118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/>
              <a:t>And in fact, we even have a name for such a </a:t>
            </a:r>
            <a:br>
              <a:rPr lang="en-US"/>
            </a:br>
            <a:r>
              <a:rPr lang="en-US"/>
              <a:t>(</a:t>
            </a:r>
            <a:r>
              <a:rPr lang="en-US">
                <a:solidFill>
                  <a:srgbClr val="6600CC"/>
                </a:solidFill>
              </a:rPr>
              <a:t>data structure</a:t>
            </a:r>
            <a:r>
              <a:rPr lang="en-US"/>
              <a:t> + </a:t>
            </a:r>
            <a:r>
              <a:rPr lang="en-US">
                <a:solidFill>
                  <a:srgbClr val="6600CC"/>
                </a:solidFill>
              </a:rPr>
              <a:t>algorithm </a:t>
            </a:r>
            <a:r>
              <a:rPr lang="en-US"/>
              <a:t>+ </a:t>
            </a:r>
            <a:r>
              <a:rPr lang="en-US">
                <a:solidFill>
                  <a:srgbClr val="6600CC"/>
                </a:solidFill>
              </a:rPr>
              <a:t>interface</a:t>
            </a:r>
            <a:r>
              <a:rPr lang="en-US"/>
              <a:t>) </a:t>
            </a:r>
            <a:br>
              <a:rPr lang="en-US"/>
            </a:br>
            <a:r>
              <a:rPr lang="en-US"/>
              <a:t>solution to a problem…</a:t>
            </a:r>
          </a:p>
        </p:txBody>
      </p:sp>
      <p:sp>
        <p:nvSpPr>
          <p:cNvPr id="30737" name="Text Box 6"/>
          <p:cNvSpPr txBox="1">
            <a:spLocks noChangeArrowheads="1"/>
          </p:cNvSpPr>
          <p:nvPr/>
        </p:nvSpPr>
        <p:spPr bwMode="auto">
          <a:xfrm>
            <a:off x="528638" y="4195763"/>
            <a:ext cx="8129587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/>
              <a:t>Then you provide a set of simple </a:t>
            </a:r>
            <a:r>
              <a:rPr lang="en-US">
                <a:solidFill>
                  <a:srgbClr val="6600CC"/>
                </a:solidFill>
              </a:rPr>
              <a:t>“interface” functions</a:t>
            </a:r>
            <a:r>
              <a:rPr lang="en-US"/>
              <a:t> to let any programmer use them easily.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24" grpId="0"/>
      <p:bldP spid="3073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6" name="Rectangle 212"/>
          <p:cNvSpPr>
            <a:spLocks noChangeArrowheads="1"/>
          </p:cNvSpPr>
          <p:nvPr/>
        </p:nvSpPr>
        <p:spPr bwMode="auto">
          <a:xfrm>
            <a:off x="125413" y="2479675"/>
            <a:ext cx="8847137" cy="2376488"/>
          </a:xfrm>
          <a:prstGeom prst="rect">
            <a:avLst/>
          </a:prstGeom>
          <a:solidFill>
            <a:srgbClr val="00484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746" name="Rectangle 2"/>
          <p:cNvSpPr>
            <a:spLocks noChangeArrowheads="1"/>
          </p:cNvSpPr>
          <p:nvPr/>
        </p:nvSpPr>
        <p:spPr bwMode="auto">
          <a:xfrm>
            <a:off x="76200" y="-200025"/>
            <a:ext cx="8991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sz="3800">
                <a:solidFill>
                  <a:schemeClr val="tx2"/>
                </a:solidFill>
              </a:rPr>
              <a:t>The Abstract Data Type (ADT)</a:t>
            </a:r>
          </a:p>
        </p:txBody>
      </p:sp>
      <p:sp>
        <p:nvSpPr>
          <p:cNvPr id="24592" name="Rectangle 16"/>
          <p:cNvSpPr>
            <a:spLocks noChangeArrowheads="1"/>
          </p:cNvSpPr>
          <p:nvPr/>
        </p:nvSpPr>
        <p:spPr bwMode="auto">
          <a:xfrm>
            <a:off x="242888" y="714375"/>
            <a:ext cx="8537575" cy="1493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US"/>
              <a:t>An </a:t>
            </a:r>
            <a:r>
              <a:rPr lang="en-US">
                <a:solidFill>
                  <a:srgbClr val="9900FF"/>
                </a:solidFill>
              </a:rPr>
              <a:t>Abstract Data Type</a:t>
            </a:r>
            <a:r>
              <a:rPr lang="en-US"/>
              <a:t> or </a:t>
            </a:r>
            <a:r>
              <a:rPr lang="en-US">
                <a:solidFill>
                  <a:srgbClr val="9900FF"/>
                </a:solidFill>
              </a:rPr>
              <a:t>ADT</a:t>
            </a:r>
            <a:r>
              <a:rPr lang="en-US"/>
              <a:t> is: </a:t>
            </a:r>
          </a:p>
          <a:p>
            <a:pPr algn="ctr"/>
            <a:br>
              <a:rPr lang="en-US" sz="1200"/>
            </a:br>
            <a:r>
              <a:rPr lang="en-US"/>
              <a:t>“A coordinated group of </a:t>
            </a:r>
            <a:br>
              <a:rPr lang="en-US"/>
            </a:br>
            <a:r>
              <a:rPr lang="en-US">
                <a:solidFill>
                  <a:srgbClr val="6600CC"/>
                </a:solidFill>
              </a:rPr>
              <a:t>(a) data structures</a:t>
            </a:r>
            <a:r>
              <a:rPr lang="en-US">
                <a:solidFill>
                  <a:srgbClr val="004846"/>
                </a:solidFill>
              </a:rPr>
              <a:t>, </a:t>
            </a:r>
            <a:r>
              <a:rPr lang="en-US">
                <a:solidFill>
                  <a:srgbClr val="6600CC"/>
                </a:solidFill>
              </a:rPr>
              <a:t>(b) algorithms</a:t>
            </a:r>
            <a:r>
              <a:rPr lang="en-US">
                <a:solidFill>
                  <a:srgbClr val="004846"/>
                </a:solidFill>
              </a:rPr>
              <a:t> </a:t>
            </a:r>
            <a:r>
              <a:rPr lang="en-US"/>
              <a:t>and</a:t>
            </a:r>
            <a:r>
              <a:rPr lang="en-US">
                <a:solidFill>
                  <a:srgbClr val="004846"/>
                </a:solidFill>
              </a:rPr>
              <a:t> </a:t>
            </a:r>
            <a:r>
              <a:rPr lang="en-US">
                <a:solidFill>
                  <a:srgbClr val="6600CC"/>
                </a:solidFill>
              </a:rPr>
              <a:t>(c) interface functions</a:t>
            </a:r>
            <a:r>
              <a:rPr lang="en-US">
                <a:solidFill>
                  <a:srgbClr val="004846"/>
                </a:solidFill>
              </a:rPr>
              <a:t> </a:t>
            </a:r>
            <a:br>
              <a:rPr lang="en-US">
                <a:solidFill>
                  <a:srgbClr val="004846"/>
                </a:solidFill>
              </a:rPr>
            </a:br>
            <a:r>
              <a:rPr lang="en-US"/>
              <a:t>that is used to solve a particular problem.”</a:t>
            </a:r>
          </a:p>
        </p:txBody>
      </p:sp>
      <p:sp>
        <p:nvSpPr>
          <p:cNvPr id="24595" name="Rectangle 19"/>
          <p:cNvSpPr>
            <a:spLocks noChangeArrowheads="1"/>
          </p:cNvSpPr>
          <p:nvPr/>
        </p:nvSpPr>
        <p:spPr bwMode="auto">
          <a:xfrm>
            <a:off x="333375" y="6048375"/>
            <a:ext cx="85344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US">
                <a:cs typeface="Courier New" pitchFamily="49" charset="0"/>
              </a:rPr>
              <a:t>Typically, we </a:t>
            </a:r>
            <a:r>
              <a:rPr lang="en-US">
                <a:solidFill>
                  <a:srgbClr val="6600CC"/>
                </a:solidFill>
                <a:cs typeface="Courier New" pitchFamily="49" charset="0"/>
              </a:rPr>
              <a:t>build programs</a:t>
            </a:r>
            <a:r>
              <a:rPr lang="en-US">
                <a:cs typeface="Courier New" pitchFamily="49" charset="0"/>
              </a:rPr>
              <a:t> from a </a:t>
            </a:r>
            <a:r>
              <a:rPr lang="en-US">
                <a:solidFill>
                  <a:srgbClr val="6600CC"/>
                </a:solidFill>
                <a:cs typeface="Courier New" pitchFamily="49" charset="0"/>
              </a:rPr>
              <a:t>collection of ADTs</a:t>
            </a:r>
            <a:r>
              <a:rPr lang="en-US">
                <a:cs typeface="Courier New" pitchFamily="49" charset="0"/>
              </a:rPr>
              <a:t>, each of which </a:t>
            </a:r>
            <a:r>
              <a:rPr lang="en-US">
                <a:solidFill>
                  <a:srgbClr val="6600CC"/>
                </a:solidFill>
                <a:cs typeface="Courier New" pitchFamily="49" charset="0"/>
              </a:rPr>
              <a:t>solves a different sub-problem</a:t>
            </a:r>
            <a:r>
              <a:rPr lang="en-US">
                <a:cs typeface="Courier New" pitchFamily="49" charset="0"/>
              </a:rPr>
              <a:t>.</a:t>
            </a:r>
            <a:endParaRPr lang="en-US"/>
          </a:p>
        </p:txBody>
      </p:sp>
      <p:pic>
        <p:nvPicPr>
          <p:cNvPr id="31968" name="Picture 22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" y="2971800"/>
            <a:ext cx="1795463" cy="1768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7372" name="Text Box 220"/>
          <p:cNvSpPr txBox="1">
            <a:spLocks noChangeArrowheads="1"/>
          </p:cNvSpPr>
          <p:nvPr/>
        </p:nvSpPr>
        <p:spPr bwMode="auto">
          <a:xfrm>
            <a:off x="5740400" y="3432175"/>
            <a:ext cx="3209925" cy="952500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marL="457200" indent="-4572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sz="1400"/>
              <a:t>bool AreTheyFriends(</a:t>
            </a:r>
            <a:r>
              <a:rPr lang="en-US" sz="1400">
                <a:solidFill>
                  <a:srgbClr val="6600FF"/>
                </a:solidFill>
              </a:rPr>
              <a:t>UserA</a:t>
            </a:r>
            <a:r>
              <a:rPr lang="en-US" sz="1400"/>
              <a:t>,</a:t>
            </a:r>
            <a:r>
              <a:rPr lang="en-US" sz="1400">
                <a:solidFill>
                  <a:srgbClr val="6600FF"/>
                </a:solidFill>
              </a:rPr>
              <a:t>UserB</a:t>
            </a:r>
            <a:r>
              <a:rPr lang="en-US" sz="1400"/>
              <a:t>)</a:t>
            </a:r>
          </a:p>
          <a:p>
            <a:pPr eaLnBrk="1" hangingPunct="1"/>
            <a:r>
              <a:rPr lang="en-US" sz="1400"/>
              <a:t>void BecomeFriends(</a:t>
            </a:r>
            <a:r>
              <a:rPr lang="en-US" sz="1400">
                <a:solidFill>
                  <a:srgbClr val="6600CC"/>
                </a:solidFill>
              </a:rPr>
              <a:t>UserA,UserB</a:t>
            </a:r>
            <a:r>
              <a:rPr lang="en-US" sz="1400"/>
              <a:t>)</a:t>
            </a:r>
          </a:p>
          <a:p>
            <a:pPr eaLnBrk="1" hangingPunct="1"/>
            <a:r>
              <a:rPr lang="en-US" sz="1400"/>
              <a:t>void BreakUp(</a:t>
            </a:r>
            <a:r>
              <a:rPr lang="en-US" sz="1400">
                <a:solidFill>
                  <a:srgbClr val="6600CC"/>
                </a:solidFill>
              </a:rPr>
              <a:t>UserA,UserB</a:t>
            </a:r>
            <a:r>
              <a:rPr lang="en-US" sz="1400"/>
              <a:t>)</a:t>
            </a:r>
          </a:p>
          <a:p>
            <a:pPr eaLnBrk="1" hangingPunct="1"/>
            <a:r>
              <a:rPr lang="en-US" sz="1400"/>
              <a:t>…</a:t>
            </a:r>
          </a:p>
        </p:txBody>
      </p:sp>
      <p:sp>
        <p:nvSpPr>
          <p:cNvPr id="31957" name="Text Box 213"/>
          <p:cNvSpPr txBox="1">
            <a:spLocks noChangeArrowheads="1"/>
          </p:cNvSpPr>
          <p:nvPr/>
        </p:nvSpPr>
        <p:spPr bwMode="auto">
          <a:xfrm>
            <a:off x="2379663" y="3365500"/>
            <a:ext cx="550862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6000">
                <a:solidFill>
                  <a:srgbClr val="E9FFF1"/>
                </a:solidFill>
              </a:rPr>
              <a:t>+</a:t>
            </a:r>
          </a:p>
        </p:txBody>
      </p:sp>
      <p:sp>
        <p:nvSpPr>
          <p:cNvPr id="31958" name="Text Box 214"/>
          <p:cNvSpPr txBox="1">
            <a:spLocks noChangeArrowheads="1"/>
          </p:cNvSpPr>
          <p:nvPr/>
        </p:nvSpPr>
        <p:spPr bwMode="auto">
          <a:xfrm>
            <a:off x="1633538" y="2487613"/>
            <a:ext cx="61087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>
                <a:solidFill>
                  <a:srgbClr val="E9FFF1"/>
                </a:solidFill>
              </a:rPr>
              <a:t>Abstract Data Type  (for finding friends)</a:t>
            </a:r>
          </a:p>
        </p:txBody>
      </p:sp>
      <p:sp>
        <p:nvSpPr>
          <p:cNvPr id="2" name="Rectangle 16"/>
          <p:cNvSpPr>
            <a:spLocks noChangeArrowheads="1"/>
          </p:cNvSpPr>
          <p:nvPr/>
        </p:nvSpPr>
        <p:spPr bwMode="auto">
          <a:xfrm>
            <a:off x="204788" y="4897438"/>
            <a:ext cx="87264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US"/>
              <a:t>In an ADT, the </a:t>
            </a:r>
            <a:r>
              <a:rPr lang="en-US">
                <a:solidFill>
                  <a:srgbClr val="6600CC"/>
                </a:solidFill>
              </a:rPr>
              <a:t>data structures</a:t>
            </a:r>
            <a:r>
              <a:rPr lang="en-US"/>
              <a:t> and </a:t>
            </a:r>
            <a:r>
              <a:rPr lang="en-US">
                <a:solidFill>
                  <a:srgbClr val="6600CC"/>
                </a:solidFill>
              </a:rPr>
              <a:t>algorithms</a:t>
            </a:r>
            <a:r>
              <a:rPr lang="en-US"/>
              <a:t> are </a:t>
            </a:r>
            <a:r>
              <a:rPr lang="en-US">
                <a:solidFill>
                  <a:srgbClr val="FF0000"/>
                </a:solidFill>
              </a:rPr>
              <a:t>secret</a:t>
            </a:r>
            <a:r>
              <a:rPr lang="en-US"/>
              <a:t>.</a:t>
            </a:r>
          </a:p>
        </p:txBody>
      </p:sp>
      <p:sp>
        <p:nvSpPr>
          <p:cNvPr id="3" name="Text Box 220"/>
          <p:cNvSpPr txBox="1">
            <a:spLocks noChangeArrowheads="1"/>
          </p:cNvSpPr>
          <p:nvPr/>
        </p:nvSpPr>
        <p:spPr bwMode="auto">
          <a:xfrm>
            <a:off x="2855913" y="2967038"/>
            <a:ext cx="2424112" cy="1717675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marL="457200" indent="-4572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914400" indent="-4572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371600" indent="-4572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828800" indent="-4572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286000" indent="-4572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7432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32004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6576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41148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sz="1200"/>
              <a:t>Add Friend Algorithm:</a:t>
            </a:r>
          </a:p>
          <a:p>
            <a:pPr eaLnBrk="1" hangingPunct="1"/>
            <a:endParaRPr lang="en-US" sz="600"/>
          </a:p>
          <a:p>
            <a:pPr eaLnBrk="1" hangingPunct="1"/>
            <a:r>
              <a:rPr lang="en-US" sz="1000"/>
              <a:t>1.  Look up each person’s #s</a:t>
            </a:r>
            <a:endParaRPr lang="en-US" sz="1000">
              <a:solidFill>
                <a:srgbClr val="6600CC"/>
              </a:solidFill>
            </a:endParaRPr>
          </a:p>
          <a:p>
            <a:pPr eaLnBrk="1" hangingPunct="1"/>
            <a:r>
              <a:rPr lang="en-US" sz="1000"/>
              <a:t>2. Stick a</a:t>
            </a:r>
            <a:r>
              <a:rPr lang="en-US" sz="1000">
                <a:solidFill>
                  <a:srgbClr val="6600CC"/>
                </a:solidFill>
              </a:rPr>
              <a:t> *</a:t>
            </a:r>
            <a:r>
              <a:rPr lang="en-US" sz="1000"/>
              <a:t> in grid[n1][n2]</a:t>
            </a:r>
          </a:p>
          <a:p>
            <a:pPr eaLnBrk="1" hangingPunct="1"/>
            <a:r>
              <a:rPr lang="en-US" sz="1000"/>
              <a:t>3. Stick a </a:t>
            </a:r>
            <a:r>
              <a:rPr lang="en-US" sz="1000">
                <a:solidFill>
                  <a:srgbClr val="6600CC"/>
                </a:solidFill>
              </a:rPr>
              <a:t>*</a:t>
            </a:r>
            <a:r>
              <a:rPr lang="en-US" sz="1000"/>
              <a:t> in grid[n2][n1]</a:t>
            </a:r>
          </a:p>
          <a:p>
            <a:pPr eaLnBrk="1" hangingPunct="1">
              <a:buFontTx/>
              <a:buChar char="•"/>
            </a:pPr>
            <a:endParaRPr lang="en-US" sz="1000"/>
          </a:p>
          <a:p>
            <a:pPr eaLnBrk="1" hangingPunct="1"/>
            <a:r>
              <a:rPr lang="en-US" sz="1200"/>
              <a:t>Friend-finding Algorithm </a:t>
            </a:r>
            <a:br>
              <a:rPr lang="en-US" sz="1200"/>
            </a:br>
            <a:endParaRPr lang="en-US" sz="600"/>
          </a:p>
          <a:p>
            <a:pPr eaLnBrk="1" hangingPunct="1"/>
            <a:r>
              <a:rPr lang="en-US" sz="1000"/>
              <a:t>1. Look up each person’s #s</a:t>
            </a:r>
            <a:endParaRPr lang="en-US" sz="1000">
              <a:solidFill>
                <a:srgbClr val="6600CC"/>
              </a:solidFill>
            </a:endParaRPr>
          </a:p>
          <a:p>
            <a:pPr eaLnBrk="1" hangingPunct="1"/>
            <a:r>
              <a:rPr lang="en-US" sz="1000"/>
              <a:t>2. Check grid[n1][n2] and grid[n2][n1]</a:t>
            </a:r>
          </a:p>
          <a:p>
            <a:pPr eaLnBrk="1" hangingPunct="1"/>
            <a:r>
              <a:rPr lang="en-US" sz="1000"/>
              <a:t>3. If we find a </a:t>
            </a:r>
            <a:r>
              <a:rPr lang="en-US" sz="1000">
                <a:solidFill>
                  <a:srgbClr val="6600CC"/>
                </a:solidFill>
              </a:rPr>
              <a:t>*</a:t>
            </a:r>
            <a:r>
              <a:rPr lang="en-US" sz="1000"/>
              <a:t>, they’re buddies!</a:t>
            </a:r>
          </a:p>
        </p:txBody>
      </p:sp>
      <p:sp>
        <p:nvSpPr>
          <p:cNvPr id="31967" name="Text Box 223"/>
          <p:cNvSpPr txBox="1">
            <a:spLocks noChangeArrowheads="1"/>
          </p:cNvSpPr>
          <p:nvPr/>
        </p:nvSpPr>
        <p:spPr bwMode="auto">
          <a:xfrm>
            <a:off x="5214938" y="3378200"/>
            <a:ext cx="550862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6000">
                <a:solidFill>
                  <a:srgbClr val="E9FFF1"/>
                </a:solidFill>
              </a:rPr>
              <a:t>+</a:t>
            </a:r>
          </a:p>
        </p:txBody>
      </p:sp>
      <p:sp>
        <p:nvSpPr>
          <p:cNvPr id="4" name="Text Box 220"/>
          <p:cNvSpPr txBox="1">
            <a:spLocks noChangeArrowheads="1"/>
          </p:cNvSpPr>
          <p:nvPr/>
        </p:nvSpPr>
        <p:spPr bwMode="auto">
          <a:xfrm>
            <a:off x="2846388" y="2968625"/>
            <a:ext cx="2827337" cy="1771650"/>
          </a:xfrm>
          <a:prstGeom prst="rect">
            <a:avLst/>
          </a:prstGeom>
          <a:solidFill>
            <a:srgbClr val="004846">
              <a:alpha val="85001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endParaRPr lang="en-US" sz="1600"/>
          </a:p>
          <a:p>
            <a:pPr eaLnBrk="1" hangingPunct="1"/>
            <a:endParaRPr lang="en-US" sz="1600"/>
          </a:p>
          <a:p>
            <a:pPr eaLnBrk="1" hangingPunct="1"/>
            <a:endParaRPr lang="en-US" sz="1600"/>
          </a:p>
          <a:p>
            <a:pPr eaLnBrk="1" hangingPunct="1"/>
            <a:endParaRPr lang="en-US" sz="1600"/>
          </a:p>
          <a:p>
            <a:pPr eaLnBrk="1" hangingPunct="1"/>
            <a:endParaRPr lang="en-US" sz="1600"/>
          </a:p>
          <a:p>
            <a:pPr eaLnBrk="1" hangingPunct="1"/>
            <a:endParaRPr lang="en-US" sz="1600"/>
          </a:p>
          <a:p>
            <a:pPr eaLnBrk="1" hangingPunct="1"/>
            <a:endParaRPr lang="en-US" sz="700"/>
          </a:p>
          <a:p>
            <a:pPr eaLnBrk="1" hangingPunct="1"/>
            <a:endParaRPr lang="en-US" sz="700"/>
          </a:p>
        </p:txBody>
      </p:sp>
      <p:sp>
        <p:nvSpPr>
          <p:cNvPr id="31965" name="AutoShape 221"/>
          <p:cNvSpPr>
            <a:spLocks noChangeArrowheads="1"/>
          </p:cNvSpPr>
          <p:nvPr/>
        </p:nvSpPr>
        <p:spPr bwMode="auto">
          <a:xfrm>
            <a:off x="3692525" y="1285875"/>
            <a:ext cx="2994025" cy="1568450"/>
          </a:xfrm>
          <a:prstGeom prst="wedgeRoundRectCallout">
            <a:avLst>
              <a:gd name="adj1" fmla="val -37963"/>
              <a:gd name="adj2" fmla="val 79046"/>
              <a:gd name="adj3" fmla="val 16667"/>
            </a:avLst>
          </a:prstGeom>
          <a:solidFill>
            <a:srgbClr val="FFF2E5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800" dirty="0">
                <a:solidFill>
                  <a:srgbClr val="0000CC"/>
                </a:solidFill>
              </a:rPr>
              <a:t>I’m a set of </a:t>
            </a:r>
            <a:r>
              <a:rPr lang="en-US" sz="1800" u="sng" dirty="0">
                <a:solidFill>
                  <a:srgbClr val="0000CC"/>
                </a:solidFill>
              </a:rPr>
              <a:t>algorithms</a:t>
            </a:r>
            <a:r>
              <a:rPr lang="en-US" sz="1800" dirty="0">
                <a:solidFill>
                  <a:srgbClr val="0000CC"/>
                </a:solidFill>
              </a:rPr>
              <a:t>.</a:t>
            </a:r>
            <a:br>
              <a:rPr lang="en-US" sz="1800" dirty="0">
                <a:solidFill>
                  <a:srgbClr val="0000CC"/>
                </a:solidFill>
              </a:rPr>
            </a:br>
            <a:endParaRPr lang="en-US" sz="1000" dirty="0">
              <a:solidFill>
                <a:srgbClr val="0000CC"/>
              </a:solidFill>
            </a:endParaRPr>
          </a:p>
          <a:p>
            <a:pPr algn="ctr"/>
            <a:r>
              <a:rPr lang="en-US" sz="1800" dirty="0">
                <a:solidFill>
                  <a:srgbClr val="004846"/>
                </a:solidFill>
              </a:rPr>
              <a:t>No one outside of my ADT needs to know how I work.</a:t>
            </a:r>
          </a:p>
        </p:txBody>
      </p:sp>
      <p:sp>
        <p:nvSpPr>
          <p:cNvPr id="31966" name="AutoShape 222"/>
          <p:cNvSpPr>
            <a:spLocks noChangeArrowheads="1"/>
          </p:cNvSpPr>
          <p:nvPr/>
        </p:nvSpPr>
        <p:spPr bwMode="auto">
          <a:xfrm>
            <a:off x="5548313" y="1298575"/>
            <a:ext cx="3362325" cy="1773238"/>
          </a:xfrm>
          <a:prstGeom prst="wedgeRoundRectCallout">
            <a:avLst>
              <a:gd name="adj1" fmla="val 991"/>
              <a:gd name="adj2" fmla="val 72560"/>
              <a:gd name="adj3" fmla="val 16667"/>
            </a:avLst>
          </a:prstGeom>
          <a:solidFill>
            <a:srgbClr val="FFF2E5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800" dirty="0">
                <a:solidFill>
                  <a:srgbClr val="0000CC"/>
                </a:solidFill>
              </a:rPr>
              <a:t>I’m an </a:t>
            </a:r>
            <a:r>
              <a:rPr lang="en-US" sz="1800" u="sng" dirty="0">
                <a:solidFill>
                  <a:srgbClr val="0000CC"/>
                </a:solidFill>
              </a:rPr>
              <a:t>interface</a:t>
            </a:r>
            <a:r>
              <a:rPr lang="en-US" sz="1800" dirty="0">
                <a:solidFill>
                  <a:srgbClr val="0000CC"/>
                </a:solidFill>
              </a:rPr>
              <a:t>.</a:t>
            </a:r>
          </a:p>
          <a:p>
            <a:pPr algn="ctr"/>
            <a:endParaRPr lang="en-US" sz="1000" dirty="0">
              <a:solidFill>
                <a:srgbClr val="0000CC"/>
              </a:solidFill>
            </a:endParaRPr>
          </a:p>
          <a:p>
            <a:pPr algn="ctr"/>
            <a:r>
              <a:rPr lang="en-US" sz="1800" dirty="0">
                <a:solidFill>
                  <a:srgbClr val="004846"/>
                </a:solidFill>
              </a:rPr>
              <a:t>If someone wants to use this ADT, they must call these three functions to work with it.</a:t>
            </a:r>
          </a:p>
          <a:p>
            <a:pPr algn="ctr"/>
            <a:endParaRPr lang="en-US" sz="800" dirty="0">
              <a:solidFill>
                <a:srgbClr val="004846"/>
              </a:solidFill>
            </a:endParaRPr>
          </a:p>
        </p:txBody>
      </p:sp>
      <p:pic>
        <p:nvPicPr>
          <p:cNvPr id="31969" name="Picture 22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838" y="3327400"/>
            <a:ext cx="1674812" cy="1430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961" name="Rectangle 217"/>
          <p:cNvSpPr>
            <a:spLocks noChangeArrowheads="1"/>
          </p:cNvSpPr>
          <p:nvPr/>
        </p:nvSpPr>
        <p:spPr bwMode="auto">
          <a:xfrm>
            <a:off x="225425" y="2889250"/>
            <a:ext cx="2613025" cy="1898650"/>
          </a:xfrm>
          <a:prstGeom prst="rect">
            <a:avLst/>
          </a:prstGeom>
          <a:solidFill>
            <a:srgbClr val="004846">
              <a:alpha val="83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964" name="AutoShape 220"/>
          <p:cNvSpPr>
            <a:spLocks noChangeArrowheads="1"/>
          </p:cNvSpPr>
          <p:nvPr/>
        </p:nvSpPr>
        <p:spPr bwMode="auto">
          <a:xfrm>
            <a:off x="612775" y="1487488"/>
            <a:ext cx="3860800" cy="1433512"/>
          </a:xfrm>
          <a:prstGeom prst="wedgeRoundRectCallout">
            <a:avLst>
              <a:gd name="adj1" fmla="val -39597"/>
              <a:gd name="adj2" fmla="val 76579"/>
              <a:gd name="adj3" fmla="val 16667"/>
            </a:avLst>
          </a:prstGeom>
          <a:solidFill>
            <a:srgbClr val="FFF2E5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800">
                <a:solidFill>
                  <a:srgbClr val="0000CC"/>
                </a:solidFill>
              </a:rPr>
              <a:t>I’m a set of </a:t>
            </a:r>
            <a:r>
              <a:rPr lang="en-US" sz="1800" u="sng">
                <a:solidFill>
                  <a:srgbClr val="0000CC"/>
                </a:solidFill>
              </a:rPr>
              <a:t>data structures</a:t>
            </a:r>
            <a:r>
              <a:rPr lang="en-US" sz="1800">
                <a:solidFill>
                  <a:srgbClr val="0000CC"/>
                </a:solidFill>
              </a:rPr>
              <a:t>.</a:t>
            </a:r>
          </a:p>
          <a:p>
            <a:pPr algn="ctr"/>
            <a:endParaRPr lang="en-US" sz="1000">
              <a:solidFill>
                <a:srgbClr val="0000CC"/>
              </a:solidFill>
            </a:endParaRPr>
          </a:p>
          <a:p>
            <a:pPr algn="ctr"/>
            <a:r>
              <a:rPr lang="en-US" sz="1800">
                <a:solidFill>
                  <a:srgbClr val="0000CC"/>
                </a:solidFill>
              </a:rPr>
              <a:t> </a:t>
            </a:r>
            <a:r>
              <a:rPr lang="en-US" sz="1800">
                <a:solidFill>
                  <a:srgbClr val="004846"/>
                </a:solidFill>
              </a:rPr>
              <a:t>No one outside of my ADT needs to know what I look like!</a:t>
            </a:r>
          </a:p>
        </p:txBody>
      </p:sp>
      <p:sp>
        <p:nvSpPr>
          <p:cNvPr id="31970" name="Rectangle 226"/>
          <p:cNvSpPr>
            <a:spLocks noChangeArrowheads="1"/>
          </p:cNvSpPr>
          <p:nvPr/>
        </p:nvSpPr>
        <p:spPr bwMode="auto">
          <a:xfrm>
            <a:off x="1027113" y="5322888"/>
            <a:ext cx="7129462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dirty="0"/>
              <a:t>The ADT provides an </a:t>
            </a:r>
            <a:r>
              <a:rPr lang="en-US" dirty="0">
                <a:solidFill>
                  <a:srgbClr val="FF0000"/>
                </a:solidFill>
              </a:rPr>
              <a:t>interface</a:t>
            </a:r>
            <a:r>
              <a:rPr lang="en-US" dirty="0"/>
              <a:t> (a simple set of functions) </a:t>
            </a:r>
            <a:br>
              <a:rPr lang="en-US" dirty="0"/>
            </a:br>
            <a:r>
              <a:rPr lang="en-US" dirty="0"/>
              <a:t>to enable the rest of the program to use the ADT.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19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19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19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773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773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319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319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 nodeType="clickPar">
                      <p:stCondLst>
                        <p:cond delay="indefinite"/>
                      </p:stCondLst>
                      <p:childTnLst>
                        <p:par>
                          <p:cTn id="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319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 nodeType="clickPar">
                      <p:stCondLst>
                        <p:cond delay="indefinite"/>
                      </p:stCondLst>
                      <p:childTnLst>
                        <p:par>
                          <p:cTn id="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 nodeType="clickPar">
                      <p:stCondLst>
                        <p:cond delay="indefinite"/>
                      </p:stCondLst>
                      <p:childTnLst>
                        <p:par>
                          <p:cTn id="8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 nodeType="clickPar">
                      <p:stCondLst>
                        <p:cond delay="indefinite"/>
                      </p:stCondLst>
                      <p:childTnLst>
                        <p:par>
                          <p:cTn id="8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319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 nodeType="clickPar">
                      <p:stCondLst>
                        <p:cond delay="indefinite"/>
                      </p:stCondLst>
                      <p:childTnLst>
                        <p:par>
                          <p:cTn id="9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 nodeType="clickPar">
                      <p:stCondLst>
                        <p:cond delay="indefinite"/>
                      </p:stCondLst>
                      <p:childTnLst>
                        <p:par>
                          <p:cTn id="9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956" grpId="0" animBg="1"/>
      <p:bldP spid="24592" grpId="0" build="p"/>
      <p:bldP spid="24595" grpId="0"/>
      <p:bldP spid="177372" grpId="0" animBg="1"/>
      <p:bldP spid="31957" grpId="0"/>
      <p:bldP spid="31958" grpId="0"/>
      <p:bldP spid="2" grpId="0" uiExpand="1" build="p"/>
      <p:bldP spid="3" grpId="0" animBg="1"/>
      <p:bldP spid="31967" grpId="0"/>
      <p:bldP spid="4" grpId="0" animBg="1"/>
      <p:bldP spid="31965" grpId="0" animBg="1"/>
      <p:bldP spid="31965" grpId="1" animBg="1"/>
      <p:bldP spid="31966" grpId="0" animBg="1"/>
      <p:bldP spid="31966" grpId="1" animBg="1"/>
      <p:bldP spid="31961" grpId="0" animBg="1"/>
      <p:bldP spid="31964" grpId="0" animBg="1"/>
      <p:bldP spid="31964" grpId="1" animBg="1"/>
      <p:bldP spid="31970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4"/>
          <p:cNvSpPr>
            <a:spLocks noChangeArrowheads="1"/>
          </p:cNvSpPr>
          <p:nvPr/>
        </p:nvSpPr>
        <p:spPr bwMode="auto">
          <a:xfrm>
            <a:off x="76200" y="-190500"/>
            <a:ext cx="8991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sz="3500"/>
              <a:t>ADTs in </a:t>
            </a:r>
            <a:r>
              <a:rPr lang="en-US" sz="3500">
                <a:solidFill>
                  <a:srgbClr val="6600CC"/>
                </a:solidFill>
              </a:rPr>
              <a:t>C++</a:t>
            </a:r>
            <a:endParaRPr lang="en-US" sz="3500"/>
          </a:p>
        </p:txBody>
      </p:sp>
      <p:sp>
        <p:nvSpPr>
          <p:cNvPr id="32771" name="Text Box 9"/>
          <p:cNvSpPr txBox="1">
            <a:spLocks noChangeArrowheads="1"/>
          </p:cNvSpPr>
          <p:nvPr/>
        </p:nvSpPr>
        <p:spPr bwMode="auto">
          <a:xfrm>
            <a:off x="150813" y="728663"/>
            <a:ext cx="8821737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/>
              <a:t>We can use </a:t>
            </a:r>
            <a:r>
              <a:rPr lang="en-US">
                <a:solidFill>
                  <a:srgbClr val="6600CC"/>
                </a:solidFill>
              </a:rPr>
              <a:t>C++ classes</a:t>
            </a:r>
            <a:r>
              <a:rPr lang="en-US"/>
              <a:t> to define ADTs in our C++ programs!</a:t>
            </a:r>
          </a:p>
          <a:p>
            <a:pPr algn="ctr" eaLnBrk="1" hangingPunct="1"/>
            <a:r>
              <a:rPr lang="en-US"/>
              <a:t>Each C++ class can hold </a:t>
            </a:r>
            <a:r>
              <a:rPr lang="en-US">
                <a:solidFill>
                  <a:srgbClr val="6600CC"/>
                </a:solidFill>
              </a:rPr>
              <a:t>algorithms</a:t>
            </a:r>
            <a:r>
              <a:rPr lang="en-US"/>
              <a:t>, </a:t>
            </a:r>
            <a:r>
              <a:rPr lang="en-US">
                <a:solidFill>
                  <a:srgbClr val="6600CC"/>
                </a:solidFill>
              </a:rPr>
              <a:t>data</a:t>
            </a:r>
            <a:r>
              <a:rPr lang="en-US"/>
              <a:t> and </a:t>
            </a:r>
            <a:r>
              <a:rPr lang="en-US">
                <a:solidFill>
                  <a:srgbClr val="6600CC"/>
                </a:solidFill>
              </a:rPr>
              <a:t>interface funcs</a:t>
            </a:r>
            <a:r>
              <a:rPr lang="en-US"/>
              <a:t>.</a:t>
            </a:r>
          </a:p>
        </p:txBody>
      </p:sp>
      <p:sp>
        <p:nvSpPr>
          <p:cNvPr id="32772" name="Rectangle 30"/>
          <p:cNvSpPr>
            <a:spLocks noChangeArrowheads="1"/>
          </p:cNvSpPr>
          <p:nvPr/>
        </p:nvSpPr>
        <p:spPr bwMode="auto">
          <a:xfrm>
            <a:off x="176213" y="1633538"/>
            <a:ext cx="4419600" cy="4976812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en-US" sz="1800" dirty="0" err="1"/>
              <a:t>int</a:t>
            </a:r>
            <a:r>
              <a:rPr lang="en-US" sz="1800" dirty="0"/>
              <a:t> main()</a:t>
            </a:r>
          </a:p>
          <a:p>
            <a:r>
              <a:rPr lang="en-US" sz="1800" dirty="0"/>
              <a:t>{</a:t>
            </a:r>
          </a:p>
          <a:p>
            <a:r>
              <a:rPr lang="en-US" sz="1800" dirty="0"/>
              <a:t>   </a:t>
            </a:r>
            <a:r>
              <a:rPr lang="en-US" sz="1800" dirty="0" err="1"/>
              <a:t>FriendFinder</a:t>
            </a:r>
            <a:r>
              <a:rPr lang="en-US" sz="1800" dirty="0"/>
              <a:t> x;</a:t>
            </a:r>
          </a:p>
          <a:p>
            <a:endParaRPr lang="en-US" sz="1800" dirty="0"/>
          </a:p>
          <a:p>
            <a:r>
              <a:rPr lang="en-US" sz="1800" dirty="0"/>
              <a:t>   </a:t>
            </a:r>
            <a:r>
              <a:rPr lang="en-US" sz="1800" dirty="0" err="1"/>
              <a:t>x.</a:t>
            </a:r>
            <a:r>
              <a:rPr lang="en-US" sz="1800" dirty="0" err="1">
                <a:solidFill>
                  <a:srgbClr val="9900FF"/>
                </a:solidFill>
              </a:rPr>
              <a:t>BecomeFriends</a:t>
            </a:r>
            <a:r>
              <a:rPr lang="en-US" sz="1800" dirty="0"/>
              <a:t>(“Carey Nash”,</a:t>
            </a:r>
            <a:br>
              <a:rPr lang="en-US" sz="1800" dirty="0"/>
            </a:br>
            <a:r>
              <a:rPr lang="en-US" sz="1800" dirty="0"/>
              <a:t>                              ”Scott Wilhelm”); </a:t>
            </a:r>
          </a:p>
          <a:p>
            <a:r>
              <a:rPr lang="en-US" sz="1800" dirty="0"/>
              <a:t>   </a:t>
            </a:r>
            <a:r>
              <a:rPr lang="en-US" sz="1800" dirty="0" err="1"/>
              <a:t>x.</a:t>
            </a:r>
            <a:r>
              <a:rPr lang="en-US" sz="1800" dirty="0" err="1">
                <a:solidFill>
                  <a:srgbClr val="9900FF"/>
                </a:solidFill>
              </a:rPr>
              <a:t>BecomeFriends</a:t>
            </a:r>
            <a:r>
              <a:rPr lang="en-US" sz="1800" dirty="0"/>
              <a:t>(“Jenny Oh”,</a:t>
            </a:r>
          </a:p>
          <a:p>
            <a:r>
              <a:rPr lang="en-US" sz="1800" dirty="0"/>
              <a:t>                              ”David Sun”);</a:t>
            </a:r>
          </a:p>
          <a:p>
            <a:r>
              <a:rPr lang="en-US" sz="1800" dirty="0"/>
              <a:t>   …</a:t>
            </a:r>
          </a:p>
          <a:p>
            <a:endParaRPr lang="en-US" sz="1800" dirty="0"/>
          </a:p>
          <a:p>
            <a:r>
              <a:rPr lang="en-US" sz="1800" dirty="0"/>
              <a:t>   string </a:t>
            </a:r>
            <a:r>
              <a:rPr lang="en-US" sz="1800" dirty="0" err="1"/>
              <a:t>userA</a:t>
            </a:r>
            <a:r>
              <a:rPr lang="en-US" sz="1800" dirty="0"/>
              <a:t>, </a:t>
            </a:r>
            <a:r>
              <a:rPr lang="en-US" sz="1800" dirty="0" err="1"/>
              <a:t>userB</a:t>
            </a:r>
            <a:r>
              <a:rPr lang="en-US" sz="1800" dirty="0"/>
              <a:t>;</a:t>
            </a:r>
          </a:p>
          <a:p>
            <a:endParaRPr lang="en-US" sz="1000" dirty="0"/>
          </a:p>
          <a:p>
            <a:r>
              <a:rPr lang="en-US" sz="1800" dirty="0"/>
              <a:t>   </a:t>
            </a:r>
            <a:r>
              <a:rPr lang="en-US" sz="1800" dirty="0" err="1"/>
              <a:t>cin</a:t>
            </a:r>
            <a:r>
              <a:rPr lang="en-US" sz="1800" dirty="0"/>
              <a:t> &gt;&gt; </a:t>
            </a:r>
            <a:r>
              <a:rPr lang="en-US" sz="1800" dirty="0" err="1"/>
              <a:t>userA</a:t>
            </a:r>
            <a:r>
              <a:rPr lang="en-US" sz="1800" dirty="0"/>
              <a:t> &gt;&gt; </a:t>
            </a:r>
            <a:r>
              <a:rPr lang="en-US" sz="1800" dirty="0" err="1"/>
              <a:t>userB</a:t>
            </a:r>
            <a:r>
              <a:rPr lang="en-US" sz="1800" dirty="0"/>
              <a:t>;</a:t>
            </a:r>
          </a:p>
          <a:p>
            <a:r>
              <a:rPr lang="en-US" sz="1800" dirty="0"/>
              <a:t>   if (</a:t>
            </a:r>
            <a:r>
              <a:rPr lang="en-US" sz="1800" dirty="0" err="1"/>
              <a:t>x.</a:t>
            </a:r>
            <a:r>
              <a:rPr lang="en-US" sz="1800" dirty="0" err="1">
                <a:solidFill>
                  <a:srgbClr val="9900FF"/>
                </a:solidFill>
              </a:rPr>
              <a:t>AreTheyFriends</a:t>
            </a:r>
            <a:r>
              <a:rPr lang="en-US" sz="1800" dirty="0"/>
              <a:t>(</a:t>
            </a:r>
            <a:r>
              <a:rPr lang="en-US" sz="1800" dirty="0" err="1"/>
              <a:t>userA</a:t>
            </a:r>
            <a:r>
              <a:rPr lang="en-US" sz="1800" dirty="0"/>
              <a:t>,</a:t>
            </a:r>
            <a:br>
              <a:rPr lang="en-US" sz="1800" dirty="0"/>
            </a:br>
            <a:r>
              <a:rPr lang="en-US" sz="1800" dirty="0"/>
              <a:t>                                    </a:t>
            </a:r>
            <a:r>
              <a:rPr lang="en-US" sz="1800" dirty="0" err="1"/>
              <a:t>userB</a:t>
            </a:r>
            <a:r>
              <a:rPr lang="en-US" sz="1800" dirty="0"/>
              <a:t>) == true)</a:t>
            </a:r>
          </a:p>
          <a:p>
            <a:r>
              <a:rPr lang="en-US" sz="1800" dirty="0"/>
              <a:t>      </a:t>
            </a:r>
            <a:r>
              <a:rPr lang="en-US" sz="1800" dirty="0" err="1"/>
              <a:t>cout</a:t>
            </a:r>
            <a:r>
              <a:rPr lang="en-US" sz="1800" dirty="0"/>
              <a:t> &lt;&lt; </a:t>
            </a:r>
            <a:r>
              <a:rPr lang="en-US" sz="1800" dirty="0" err="1"/>
              <a:t>userA</a:t>
            </a:r>
            <a:r>
              <a:rPr lang="en-US" sz="1800" dirty="0"/>
              <a:t> &lt;&lt; “ is friends with “ </a:t>
            </a:r>
            <a:br>
              <a:rPr lang="en-US" sz="1800" dirty="0"/>
            </a:br>
            <a:r>
              <a:rPr lang="en-US" sz="1800" dirty="0"/>
              <a:t>             &lt;&lt; </a:t>
            </a:r>
            <a:r>
              <a:rPr lang="en-US" sz="1800" dirty="0" err="1"/>
              <a:t>userB</a:t>
            </a:r>
            <a:r>
              <a:rPr lang="en-US" sz="1800" dirty="0"/>
              <a:t>;</a:t>
            </a:r>
          </a:p>
          <a:p>
            <a:r>
              <a:rPr lang="en-US" sz="1800" dirty="0"/>
              <a:t>}</a:t>
            </a:r>
          </a:p>
        </p:txBody>
      </p:sp>
      <p:sp>
        <p:nvSpPr>
          <p:cNvPr id="54303" name="Rectangle 31"/>
          <p:cNvSpPr>
            <a:spLocks noChangeArrowheads="1"/>
          </p:cNvSpPr>
          <p:nvPr/>
        </p:nvSpPr>
        <p:spPr bwMode="auto">
          <a:xfrm>
            <a:off x="4500563" y="1651000"/>
            <a:ext cx="4730750" cy="5108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r>
              <a:rPr lang="en-US" dirty="0"/>
              <a:t>Once we’ve defined our class, </a:t>
            </a:r>
            <a:br>
              <a:rPr lang="en-US" dirty="0"/>
            </a:br>
            <a:r>
              <a:rPr lang="en-US" dirty="0"/>
              <a:t>the rest of our program can use</a:t>
            </a:r>
            <a:br>
              <a:rPr lang="en-US" dirty="0"/>
            </a:br>
            <a:r>
              <a:rPr lang="en-US" dirty="0"/>
              <a:t>it trivially.</a:t>
            </a:r>
          </a:p>
          <a:p>
            <a:pPr algn="ctr"/>
            <a:endParaRPr lang="en-US" sz="2100" dirty="0"/>
          </a:p>
          <a:p>
            <a:pPr algn="ctr"/>
            <a:r>
              <a:rPr lang="en-US" sz="2100" dirty="0"/>
              <a:t>All our program needs to do is</a:t>
            </a:r>
            <a:br>
              <a:rPr lang="en-US" sz="2100" dirty="0"/>
            </a:br>
            <a:r>
              <a:rPr lang="en-US" sz="2100" dirty="0"/>
              <a:t>call the functions in our class’s</a:t>
            </a:r>
            <a:br>
              <a:rPr lang="en-US" sz="2100" dirty="0"/>
            </a:br>
            <a:r>
              <a:rPr lang="en-US" sz="2100" dirty="0"/>
              <a:t>public </a:t>
            </a:r>
            <a:r>
              <a:rPr lang="en-US" sz="2100" dirty="0">
                <a:solidFill>
                  <a:srgbClr val="7030A0"/>
                </a:solidFill>
              </a:rPr>
              <a:t>interface</a:t>
            </a:r>
            <a:r>
              <a:rPr lang="en-US" sz="2100" dirty="0"/>
              <a:t>!</a:t>
            </a:r>
          </a:p>
          <a:p>
            <a:pPr algn="ctr"/>
            <a:endParaRPr lang="en-US" sz="2100" dirty="0"/>
          </a:p>
          <a:p>
            <a:pPr algn="ctr"/>
            <a:r>
              <a:rPr lang="en-US" dirty="0"/>
              <a:t>And yet all of its underlying </a:t>
            </a:r>
            <a:r>
              <a:rPr lang="en-US" dirty="0">
                <a:solidFill>
                  <a:schemeClr val="accent2"/>
                </a:solidFill>
              </a:rPr>
              <a:t>data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>
                <a:solidFill>
                  <a:schemeClr val="accent2"/>
                </a:solidFill>
              </a:rPr>
              <a:t>structures</a:t>
            </a:r>
            <a:r>
              <a:rPr lang="en-US" dirty="0"/>
              <a:t> and </a:t>
            </a:r>
            <a:r>
              <a:rPr lang="en-US" dirty="0">
                <a:solidFill>
                  <a:schemeClr val="accent2"/>
                </a:solidFill>
              </a:rPr>
              <a:t>algorithms</a:t>
            </a:r>
            <a:r>
              <a:rPr lang="en-US" dirty="0"/>
              <a:t> are </a:t>
            </a:r>
            <a:r>
              <a:rPr lang="en-US" dirty="0">
                <a:solidFill>
                  <a:srgbClr val="006666"/>
                </a:solidFill>
              </a:rPr>
              <a:t>hidden</a:t>
            </a:r>
            <a:r>
              <a:rPr lang="en-US" dirty="0"/>
              <a:t>!</a:t>
            </a:r>
          </a:p>
          <a:p>
            <a:pPr algn="ctr"/>
            <a:endParaRPr lang="en-US" sz="1900" dirty="0"/>
          </a:p>
          <a:p>
            <a:pPr algn="ctr"/>
            <a:r>
              <a:rPr lang="en-US" dirty="0"/>
              <a:t>The rest of the program can ignore</a:t>
            </a:r>
            <a:br>
              <a:rPr lang="en-US" dirty="0"/>
            </a:br>
            <a:r>
              <a:rPr lang="en-US" dirty="0"/>
              <a:t>the details of how our class works </a:t>
            </a:r>
            <a:br>
              <a:rPr lang="en-US" dirty="0"/>
            </a:br>
            <a:r>
              <a:rPr lang="en-US" dirty="0"/>
              <a:t>and just use its features!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This is the </a:t>
            </a:r>
            <a:r>
              <a:rPr lang="en-US" dirty="0">
                <a:solidFill>
                  <a:srgbClr val="006666"/>
                </a:solidFill>
              </a:rPr>
              <a:t>power</a:t>
            </a:r>
            <a:r>
              <a:rPr lang="en-US" dirty="0"/>
              <a:t> of the ADT/class!</a:t>
            </a:r>
          </a:p>
        </p:txBody>
      </p:sp>
      <p:sp>
        <p:nvSpPr>
          <p:cNvPr id="32774" name="Text Box 32"/>
          <p:cNvSpPr txBox="1">
            <a:spLocks noChangeArrowheads="1"/>
          </p:cNvSpPr>
          <p:nvPr/>
        </p:nvSpPr>
        <p:spPr bwMode="auto">
          <a:xfrm>
            <a:off x="2057400" y="2822575"/>
            <a:ext cx="2746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/>
              <a:t> </a:t>
            </a:r>
          </a:p>
        </p:txBody>
      </p:sp>
      <p:sp>
        <p:nvSpPr>
          <p:cNvPr id="32775" name="Text Box 33"/>
          <p:cNvSpPr txBox="1">
            <a:spLocks noChangeArrowheads="1"/>
          </p:cNvSpPr>
          <p:nvPr/>
        </p:nvSpPr>
        <p:spPr bwMode="auto">
          <a:xfrm>
            <a:off x="4867275" y="2082800"/>
            <a:ext cx="2746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/>
              <a:t> </a:t>
            </a:r>
          </a:p>
        </p:txBody>
      </p:sp>
      <p:sp>
        <p:nvSpPr>
          <p:cNvPr id="32776" name="Text Box 34"/>
          <p:cNvSpPr txBox="1">
            <a:spLocks noChangeArrowheads="1"/>
          </p:cNvSpPr>
          <p:nvPr/>
        </p:nvSpPr>
        <p:spPr bwMode="auto">
          <a:xfrm>
            <a:off x="5057775" y="3024188"/>
            <a:ext cx="2746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/>
              <a:t> </a:t>
            </a:r>
          </a:p>
        </p:txBody>
      </p:sp>
      <p:sp>
        <p:nvSpPr>
          <p:cNvPr id="32777" name="Text Box 35"/>
          <p:cNvSpPr txBox="1">
            <a:spLocks noChangeArrowheads="1"/>
          </p:cNvSpPr>
          <p:nvPr/>
        </p:nvSpPr>
        <p:spPr bwMode="auto">
          <a:xfrm>
            <a:off x="2959100" y="5114925"/>
            <a:ext cx="2746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/>
              <a:t> </a:t>
            </a:r>
          </a:p>
        </p:txBody>
      </p:sp>
      <p:cxnSp>
        <p:nvCxnSpPr>
          <p:cNvPr id="54308" name="AutoShape 36"/>
          <p:cNvCxnSpPr>
            <a:cxnSpLocks noChangeShapeType="1"/>
            <a:stCxn id="32775" idx="1"/>
            <a:endCxn id="32774" idx="0"/>
          </p:cNvCxnSpPr>
          <p:nvPr/>
        </p:nvCxnSpPr>
        <p:spPr bwMode="auto">
          <a:xfrm rot="10800000" flipV="1">
            <a:off x="2195513" y="2311400"/>
            <a:ext cx="2671762" cy="511175"/>
          </a:xfrm>
          <a:prstGeom prst="curvedConnector2">
            <a:avLst/>
          </a:prstGeom>
          <a:noFill/>
          <a:ln w="25400">
            <a:solidFill>
              <a:srgbClr val="80008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4309" name="AutoShape 37"/>
          <p:cNvCxnSpPr>
            <a:cxnSpLocks noChangeShapeType="1"/>
            <a:stCxn id="32776" idx="1"/>
            <a:endCxn id="32777" idx="0"/>
          </p:cNvCxnSpPr>
          <p:nvPr/>
        </p:nvCxnSpPr>
        <p:spPr bwMode="auto">
          <a:xfrm rot="10800000" flipV="1">
            <a:off x="3097213" y="3252788"/>
            <a:ext cx="1960562" cy="1862137"/>
          </a:xfrm>
          <a:prstGeom prst="curvedConnector2">
            <a:avLst/>
          </a:prstGeom>
          <a:noFill/>
          <a:ln w="25400">
            <a:solidFill>
              <a:srgbClr val="80008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2782" name="Rectangle 30"/>
          <p:cNvSpPr>
            <a:spLocks noChangeArrowheads="1"/>
          </p:cNvSpPr>
          <p:nvPr/>
        </p:nvSpPr>
        <p:spPr bwMode="auto">
          <a:xfrm>
            <a:off x="5175250" y="1579563"/>
            <a:ext cx="3921125" cy="4585710"/>
          </a:xfrm>
          <a:prstGeom prst="rect">
            <a:avLst/>
          </a:prstGeom>
          <a:solidFill>
            <a:srgbClr val="CC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en-US" sz="1800" dirty="0"/>
              <a:t>// define a C++ class for friends</a:t>
            </a:r>
          </a:p>
          <a:p>
            <a:r>
              <a:rPr lang="en-US" sz="1800" dirty="0"/>
              <a:t>// (this is really an ADT!)</a:t>
            </a:r>
          </a:p>
          <a:p>
            <a:endParaRPr lang="en-US" sz="1000" dirty="0"/>
          </a:p>
          <a:p>
            <a:r>
              <a:rPr lang="en-US" sz="1800" dirty="0"/>
              <a:t>class </a:t>
            </a:r>
            <a:r>
              <a:rPr lang="en-US" sz="1800" dirty="0" err="1"/>
              <a:t>FriendFinder</a:t>
            </a:r>
            <a:endParaRPr lang="en-US" sz="1800" dirty="0"/>
          </a:p>
          <a:p>
            <a:r>
              <a:rPr lang="en-US" sz="1800" dirty="0"/>
              <a:t>{</a:t>
            </a:r>
          </a:p>
          <a:p>
            <a:r>
              <a:rPr lang="en-US" sz="1800" dirty="0">
                <a:solidFill>
                  <a:srgbClr val="FF0000"/>
                </a:solidFill>
              </a:rPr>
              <a:t>public:</a:t>
            </a:r>
          </a:p>
          <a:p>
            <a:r>
              <a:rPr lang="en-US" sz="1800" dirty="0"/>
              <a:t> </a:t>
            </a:r>
          </a:p>
          <a:p>
            <a:r>
              <a:rPr lang="en-US" sz="1800" dirty="0"/>
              <a:t> </a:t>
            </a:r>
          </a:p>
          <a:p>
            <a:endParaRPr lang="en-US" sz="1800" dirty="0"/>
          </a:p>
          <a:p>
            <a:endParaRPr lang="en-US" sz="1800" dirty="0"/>
          </a:p>
          <a:p>
            <a:r>
              <a:rPr lang="en-US" sz="1800" dirty="0">
                <a:solidFill>
                  <a:srgbClr val="FF0000"/>
                </a:solidFill>
              </a:rPr>
              <a:t>private:</a:t>
            </a:r>
          </a:p>
          <a:p>
            <a:endParaRPr lang="en-US" sz="1800" dirty="0">
              <a:solidFill>
                <a:srgbClr val="6600CC"/>
              </a:solidFill>
            </a:endParaRPr>
          </a:p>
          <a:p>
            <a:r>
              <a:rPr lang="en-US" sz="1800" dirty="0">
                <a:solidFill>
                  <a:srgbClr val="6600CC"/>
                </a:solidFill>
              </a:rPr>
              <a:t>   </a:t>
            </a:r>
          </a:p>
          <a:p>
            <a:r>
              <a:rPr lang="en-US" sz="1800" dirty="0">
                <a:solidFill>
                  <a:srgbClr val="6600CC"/>
                </a:solidFill>
              </a:rPr>
              <a:t>   </a:t>
            </a:r>
          </a:p>
          <a:p>
            <a:endParaRPr lang="en-US" sz="1800" dirty="0">
              <a:solidFill>
                <a:srgbClr val="6600CC"/>
              </a:solidFill>
            </a:endParaRPr>
          </a:p>
          <a:p>
            <a:endParaRPr lang="en-US" sz="1800" dirty="0">
              <a:solidFill>
                <a:srgbClr val="6600CC"/>
              </a:solidFill>
            </a:endParaRPr>
          </a:p>
          <a:p>
            <a:r>
              <a:rPr lang="en-US" sz="1800" dirty="0"/>
              <a:t>};</a:t>
            </a:r>
          </a:p>
        </p:txBody>
      </p:sp>
      <p:sp>
        <p:nvSpPr>
          <p:cNvPr id="32783" name="Rectangle 15"/>
          <p:cNvSpPr>
            <a:spLocks noChangeArrowheads="1"/>
          </p:cNvSpPr>
          <p:nvPr/>
        </p:nvSpPr>
        <p:spPr bwMode="auto">
          <a:xfrm>
            <a:off x="5241925" y="3121900"/>
            <a:ext cx="4572000" cy="1190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800" dirty="0"/>
              <a:t> </a:t>
            </a:r>
            <a:r>
              <a:rPr lang="en-US" sz="1800" dirty="0">
                <a:solidFill>
                  <a:srgbClr val="6600CC"/>
                </a:solidFill>
              </a:rPr>
              <a:t>// our interface functions go here</a:t>
            </a:r>
          </a:p>
          <a:p>
            <a:r>
              <a:rPr lang="en-US" sz="1800" dirty="0"/>
              <a:t> void </a:t>
            </a:r>
            <a:r>
              <a:rPr lang="en-US" sz="1800" dirty="0" err="1"/>
              <a:t>BecomeFriends</a:t>
            </a:r>
            <a:r>
              <a:rPr lang="en-US" sz="1800" dirty="0"/>
              <a:t>(…);</a:t>
            </a:r>
          </a:p>
          <a:p>
            <a:r>
              <a:rPr lang="en-US" sz="1800" dirty="0"/>
              <a:t> void </a:t>
            </a:r>
            <a:r>
              <a:rPr lang="en-US" sz="1800" dirty="0" err="1"/>
              <a:t>AreTheyFriends</a:t>
            </a:r>
            <a:r>
              <a:rPr lang="en-US" sz="1800" dirty="0"/>
              <a:t>(…);</a:t>
            </a:r>
          </a:p>
          <a:p>
            <a:r>
              <a:rPr lang="en-US" sz="1800" dirty="0"/>
              <a:t>   ...</a:t>
            </a:r>
          </a:p>
        </p:txBody>
      </p:sp>
      <p:sp>
        <p:nvSpPr>
          <p:cNvPr id="32784" name="Rectangle 16"/>
          <p:cNvSpPr>
            <a:spLocks noChangeArrowheads="1"/>
          </p:cNvSpPr>
          <p:nvPr/>
        </p:nvSpPr>
        <p:spPr bwMode="auto">
          <a:xfrm>
            <a:off x="5322888" y="4545888"/>
            <a:ext cx="32448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6600CC"/>
                </a:solidFill>
              </a:rPr>
              <a:t>// secret algorithms go here</a:t>
            </a:r>
          </a:p>
          <a:p>
            <a:r>
              <a:rPr lang="en-US" sz="1800" dirty="0">
                <a:solidFill>
                  <a:srgbClr val="6600CC"/>
                </a:solidFill>
              </a:rPr>
              <a:t>…</a:t>
            </a:r>
          </a:p>
        </p:txBody>
      </p:sp>
      <p:sp>
        <p:nvSpPr>
          <p:cNvPr id="32785" name="Rectangle 17"/>
          <p:cNvSpPr>
            <a:spLocks noChangeArrowheads="1"/>
          </p:cNvSpPr>
          <p:nvPr/>
        </p:nvSpPr>
        <p:spPr bwMode="auto">
          <a:xfrm>
            <a:off x="5260975" y="5240058"/>
            <a:ext cx="3806825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6600CC"/>
                </a:solidFill>
              </a:rPr>
              <a:t>// secret data structures go here</a:t>
            </a:r>
          </a:p>
          <a:p>
            <a:r>
              <a:rPr lang="en-US" sz="1800" dirty="0">
                <a:solidFill>
                  <a:srgbClr val="6600CC"/>
                </a:solidFill>
              </a:rPr>
              <a:t>…</a:t>
            </a:r>
          </a:p>
        </p:txBody>
      </p:sp>
      <p:pic>
        <p:nvPicPr>
          <p:cNvPr id="183336" name="Picture 40" descr="BS00365_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7788" y="1654175"/>
            <a:ext cx="1216025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47"/>
          <p:cNvGrpSpPr>
            <a:grpSpLocks/>
          </p:cNvGrpSpPr>
          <p:nvPr/>
        </p:nvGrpSpPr>
        <p:grpSpPr bwMode="auto">
          <a:xfrm>
            <a:off x="2255838" y="152400"/>
            <a:ext cx="3154362" cy="2111375"/>
            <a:chOff x="1421" y="96"/>
            <a:chExt cx="1987" cy="1330"/>
          </a:xfrm>
        </p:grpSpPr>
        <p:sp>
          <p:nvSpPr>
            <p:cNvPr id="32796" name="Rectangle 41"/>
            <p:cNvSpPr>
              <a:spLocks noChangeArrowheads="1"/>
            </p:cNvSpPr>
            <p:nvPr/>
          </p:nvSpPr>
          <p:spPr bwMode="auto">
            <a:xfrm>
              <a:off x="1421" y="96"/>
              <a:ext cx="1987" cy="133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2400"/>
            </a:p>
          </p:txBody>
        </p:sp>
        <p:grpSp>
          <p:nvGrpSpPr>
            <p:cNvPr id="32797" name="Group 42"/>
            <p:cNvGrpSpPr>
              <a:grpSpLocks/>
            </p:cNvGrpSpPr>
            <p:nvPr/>
          </p:nvGrpSpPr>
          <p:grpSpPr bwMode="auto">
            <a:xfrm>
              <a:off x="1445" y="452"/>
              <a:ext cx="1890" cy="928"/>
              <a:chOff x="135" y="1451"/>
              <a:chExt cx="1890" cy="928"/>
            </a:xfrm>
          </p:grpSpPr>
          <p:sp>
            <p:nvSpPr>
              <p:cNvPr id="32798" name="Text Box 43"/>
              <p:cNvSpPr txBox="1">
                <a:spLocks noChangeArrowheads="1"/>
              </p:cNvSpPr>
              <p:nvPr/>
            </p:nvSpPr>
            <p:spPr bwMode="auto">
              <a:xfrm>
                <a:off x="135" y="1452"/>
                <a:ext cx="969" cy="757"/>
              </a:xfrm>
              <a:prstGeom prst="rect">
                <a:avLst/>
              </a:prstGeom>
              <a:solidFill>
                <a:srgbClr val="FFFFE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9pPr>
              </a:lstStyle>
              <a:p>
                <a:pPr eaLnBrk="1" hangingPunct="1"/>
                <a:r>
                  <a:rPr lang="en-US" sz="800" u="sng">
                    <a:solidFill>
                      <a:srgbClr val="800000"/>
                    </a:solidFill>
                  </a:rPr>
                  <a:t>User</a:t>
                </a:r>
                <a:r>
                  <a:rPr lang="en-US" sz="800" u="sng"/>
                  <a:t> 	</a:t>
                </a:r>
                <a:r>
                  <a:rPr lang="en-US" sz="800" u="sng">
                    <a:solidFill>
                      <a:srgbClr val="006666"/>
                    </a:solidFill>
                  </a:rPr>
                  <a:t>Number</a:t>
                </a:r>
              </a:p>
              <a:p>
                <a:pPr eaLnBrk="1" hangingPunct="1"/>
                <a:r>
                  <a:rPr lang="en-US" sz="800">
                    <a:solidFill>
                      <a:srgbClr val="800000"/>
                    </a:solidFill>
                  </a:rPr>
                  <a:t>Carey Nash</a:t>
                </a:r>
                <a:r>
                  <a:rPr lang="en-US" sz="800"/>
                  <a:t> 	</a:t>
                </a:r>
                <a:r>
                  <a:rPr lang="en-US" sz="800">
                    <a:solidFill>
                      <a:srgbClr val="006666"/>
                    </a:solidFill>
                  </a:rPr>
                  <a:t>0</a:t>
                </a:r>
              </a:p>
              <a:p>
                <a:pPr eaLnBrk="1" hangingPunct="1"/>
                <a:r>
                  <a:rPr lang="en-US" sz="800">
                    <a:solidFill>
                      <a:srgbClr val="800000"/>
                    </a:solidFill>
                  </a:rPr>
                  <a:t>Scott Wilhelm</a:t>
                </a:r>
                <a:r>
                  <a:rPr lang="en-US" sz="800">
                    <a:solidFill>
                      <a:srgbClr val="006666"/>
                    </a:solidFill>
                  </a:rPr>
                  <a:t>	1</a:t>
                </a:r>
              </a:p>
              <a:p>
                <a:pPr eaLnBrk="1" hangingPunct="1"/>
                <a:r>
                  <a:rPr lang="en-US" sz="800">
                    <a:solidFill>
                      <a:srgbClr val="800000"/>
                    </a:solidFill>
                  </a:rPr>
                  <a:t>David Smallberg</a:t>
                </a:r>
                <a:r>
                  <a:rPr lang="en-US" sz="800">
                    <a:solidFill>
                      <a:srgbClr val="006666"/>
                    </a:solidFill>
                  </a:rPr>
                  <a:t>	2</a:t>
                </a:r>
              </a:p>
              <a:p>
                <a:pPr eaLnBrk="1" hangingPunct="1"/>
                <a:r>
                  <a:rPr lang="en-US" sz="800">
                    <a:solidFill>
                      <a:srgbClr val="800000"/>
                    </a:solidFill>
                  </a:rPr>
                  <a:t>Danny Hsu</a:t>
                </a:r>
                <a:r>
                  <a:rPr lang="en-US" sz="800"/>
                  <a:t> 	</a:t>
                </a:r>
                <a:r>
                  <a:rPr lang="en-US" sz="800">
                    <a:solidFill>
                      <a:srgbClr val="006666"/>
                    </a:solidFill>
                  </a:rPr>
                  <a:t>3</a:t>
                </a:r>
                <a:br>
                  <a:rPr lang="en-US" sz="800"/>
                </a:br>
                <a:r>
                  <a:rPr lang="en-US" sz="800">
                    <a:solidFill>
                      <a:srgbClr val="800000"/>
                    </a:solidFill>
                  </a:rPr>
                  <a:t>Jenny</a:t>
                </a:r>
                <a:r>
                  <a:rPr lang="en-US" sz="800"/>
                  <a:t> </a:t>
                </a:r>
                <a:r>
                  <a:rPr lang="en-US" sz="800">
                    <a:solidFill>
                      <a:srgbClr val="800000"/>
                    </a:solidFill>
                  </a:rPr>
                  <a:t>Oh</a:t>
                </a:r>
                <a:r>
                  <a:rPr lang="en-US" sz="800">
                    <a:solidFill>
                      <a:srgbClr val="006666"/>
                    </a:solidFill>
                  </a:rPr>
                  <a:t>	4</a:t>
                </a:r>
              </a:p>
              <a:p>
                <a:pPr eaLnBrk="1" hangingPunct="1"/>
                <a:r>
                  <a:rPr lang="en-US" sz="800">
                    <a:solidFill>
                      <a:srgbClr val="800000"/>
                    </a:solidFill>
                  </a:rPr>
                  <a:t>Rich</a:t>
                </a:r>
                <a:r>
                  <a:rPr lang="en-US" sz="800"/>
                  <a:t> </a:t>
                </a:r>
                <a:r>
                  <a:rPr lang="en-US" sz="800">
                    <a:solidFill>
                      <a:srgbClr val="800000"/>
                    </a:solidFill>
                  </a:rPr>
                  <a:t>Lim</a:t>
                </a:r>
                <a:r>
                  <a:rPr lang="en-US" sz="800">
                    <a:solidFill>
                      <a:srgbClr val="006666"/>
                    </a:solidFill>
                  </a:rPr>
                  <a:t>	5</a:t>
                </a:r>
              </a:p>
              <a:p>
                <a:pPr eaLnBrk="1" hangingPunct="1"/>
                <a:r>
                  <a:rPr lang="en-US" sz="800">
                    <a:solidFill>
                      <a:srgbClr val="800000"/>
                    </a:solidFill>
                  </a:rPr>
                  <a:t>David</a:t>
                </a:r>
                <a:r>
                  <a:rPr lang="en-US" sz="800"/>
                  <a:t> </a:t>
                </a:r>
                <a:r>
                  <a:rPr lang="en-US" sz="800">
                    <a:solidFill>
                      <a:srgbClr val="800000"/>
                    </a:solidFill>
                  </a:rPr>
                  <a:t>Sun</a:t>
                </a:r>
                <a:r>
                  <a:rPr lang="en-US" sz="800">
                    <a:solidFill>
                      <a:srgbClr val="006666"/>
                    </a:solidFill>
                  </a:rPr>
                  <a:t>	6</a:t>
                </a:r>
              </a:p>
              <a:p>
                <a:pPr eaLnBrk="1" hangingPunct="1"/>
                <a:r>
                  <a:rPr lang="en-US" sz="800">
                    <a:solidFill>
                      <a:srgbClr val="800000"/>
                    </a:solidFill>
                  </a:rPr>
                  <a:t>…</a:t>
                </a:r>
                <a:endParaRPr lang="en-US" sz="800">
                  <a:solidFill>
                    <a:srgbClr val="006666"/>
                  </a:solidFill>
                </a:endParaRPr>
              </a:p>
            </p:txBody>
          </p:sp>
          <p:pic>
            <p:nvPicPr>
              <p:cNvPr id="32799" name="Picture 44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30" y="1451"/>
                <a:ext cx="895" cy="7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2800" name="Text Box 45"/>
              <p:cNvSpPr txBox="1">
                <a:spLocks noChangeArrowheads="1"/>
              </p:cNvSpPr>
              <p:nvPr/>
            </p:nvSpPr>
            <p:spPr bwMode="auto">
              <a:xfrm>
                <a:off x="397" y="2007"/>
                <a:ext cx="1429" cy="372"/>
              </a:xfrm>
              <a:prstGeom prst="rect">
                <a:avLst/>
              </a:prstGeom>
              <a:solidFill>
                <a:srgbClr val="CCFF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>
                <a:spAutoFit/>
              </a:bodyPr>
              <a:lstStyle>
                <a:lvl1pPr marL="457200" indent="-457200" eaLnBrk="0" hangingPunct="0"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9pPr>
              </a:lstStyle>
              <a:p>
                <a:pPr eaLnBrk="1" hangingPunct="1"/>
                <a:r>
                  <a:rPr lang="en-US" sz="800"/>
                  <a:t>Friend-finding Algorithm:</a:t>
                </a:r>
              </a:p>
              <a:p>
                <a:pPr eaLnBrk="1" hangingPunct="1"/>
                <a:r>
                  <a:rPr lang="en-US" sz="800"/>
                  <a:t>1. Look up their numbers </a:t>
                </a:r>
                <a:r>
                  <a:rPr lang="en-US" sz="800">
                    <a:solidFill>
                      <a:srgbClr val="6600CC"/>
                    </a:solidFill>
                  </a:rPr>
                  <a:t>A</a:t>
                </a:r>
                <a:r>
                  <a:rPr lang="en-US" sz="800"/>
                  <a:t>, </a:t>
                </a:r>
                <a:r>
                  <a:rPr lang="en-US" sz="800">
                    <a:solidFill>
                      <a:srgbClr val="6600CC"/>
                    </a:solidFill>
                  </a:rPr>
                  <a:t>B</a:t>
                </a:r>
              </a:p>
              <a:p>
                <a:pPr eaLnBrk="1" hangingPunct="1"/>
                <a:r>
                  <a:rPr lang="en-US" sz="800"/>
                  <a:t>2. Check (</a:t>
                </a:r>
                <a:r>
                  <a:rPr lang="en-US" sz="800">
                    <a:solidFill>
                      <a:srgbClr val="6600CC"/>
                    </a:solidFill>
                  </a:rPr>
                  <a:t>A</a:t>
                </a:r>
                <a:r>
                  <a:rPr lang="en-US" sz="800"/>
                  <a:t>,</a:t>
                </a:r>
                <a:r>
                  <a:rPr lang="en-US" sz="800">
                    <a:solidFill>
                      <a:srgbClr val="6600CC"/>
                    </a:solidFill>
                  </a:rPr>
                  <a:t>B</a:t>
                </a:r>
                <a:r>
                  <a:rPr lang="en-US" sz="800"/>
                  <a:t>) </a:t>
                </a:r>
                <a:r>
                  <a:rPr lang="en-US" sz="800" i="1"/>
                  <a:t>or</a:t>
                </a:r>
                <a:r>
                  <a:rPr lang="en-US" sz="800"/>
                  <a:t> (</a:t>
                </a:r>
                <a:r>
                  <a:rPr lang="en-US" sz="800">
                    <a:solidFill>
                      <a:srgbClr val="6600CC"/>
                    </a:solidFill>
                  </a:rPr>
                  <a:t>B</a:t>
                </a:r>
                <a:r>
                  <a:rPr lang="en-US" sz="800"/>
                  <a:t>,</a:t>
                </a:r>
                <a:r>
                  <a:rPr lang="en-US" sz="800">
                    <a:solidFill>
                      <a:srgbClr val="6600CC"/>
                    </a:solidFill>
                  </a:rPr>
                  <a:t>A</a:t>
                </a:r>
                <a:r>
                  <a:rPr lang="en-US" sz="800"/>
                  <a:t>) in our array</a:t>
                </a:r>
              </a:p>
              <a:p>
                <a:pPr eaLnBrk="1" hangingPunct="1"/>
                <a:r>
                  <a:rPr lang="en-US" sz="800"/>
                  <a:t>3. If we find a </a:t>
                </a:r>
                <a:r>
                  <a:rPr lang="en-US" sz="800">
                    <a:solidFill>
                      <a:srgbClr val="6600CC"/>
                    </a:solidFill>
                  </a:rPr>
                  <a:t>*</a:t>
                </a:r>
                <a:r>
                  <a:rPr lang="en-US" sz="800"/>
                  <a:t>, they’re buddies!</a:t>
                </a:r>
              </a:p>
            </p:txBody>
          </p:sp>
        </p:grpSp>
        <p:pic>
          <p:nvPicPr>
            <p:cNvPr id="32801" name="Picture 46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57" y="146"/>
              <a:ext cx="858" cy="1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83346" name="Rectangle 50"/>
          <p:cNvSpPr>
            <a:spLocks noChangeArrowheads="1"/>
          </p:cNvSpPr>
          <p:nvPr/>
        </p:nvSpPr>
        <p:spPr bwMode="auto">
          <a:xfrm>
            <a:off x="2286000" y="609600"/>
            <a:ext cx="3108325" cy="1638300"/>
          </a:xfrm>
          <a:prstGeom prst="rect">
            <a:avLst/>
          </a:prstGeom>
          <a:solidFill>
            <a:schemeClr val="accent1">
              <a:alpha val="78038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sz="24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7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7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27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27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27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327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327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327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327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327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327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327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327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27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27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543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543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8" dur="500"/>
                                        <p:tgtEl>
                                          <p:spTgt spid="54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543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543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9" dur="500"/>
                                        <p:tgtEl>
                                          <p:spTgt spid="54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 nodeType="clickPar">
                      <p:stCondLst>
                        <p:cond delay="indefinite"/>
                      </p:stCondLst>
                      <p:childTnLst>
                        <p:par>
                          <p:cTn id="7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2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543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543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 nodeType="clickPar">
                      <p:stCondLst>
                        <p:cond delay="indefinite"/>
                      </p:stCondLst>
                      <p:childTnLst>
                        <p:par>
                          <p:cTn id="7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 nodeType="clickPar">
                      <p:stCondLst>
                        <p:cond delay="indefinite"/>
                      </p:stCondLst>
                      <p:childTnLst>
                        <p:par>
                          <p:cTn id="8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 nodeType="clickPar">
                      <p:stCondLst>
                        <p:cond delay="indefinite"/>
                      </p:stCondLst>
                      <p:childTnLst>
                        <p:par>
                          <p:cTn id="8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183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 nodeType="clickPar">
                      <p:stCondLst>
                        <p:cond delay="indefinite"/>
                      </p:stCondLst>
                      <p:childTnLst>
                        <p:par>
                          <p:cTn id="9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2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543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543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 nodeType="clickPar">
                      <p:stCondLst>
                        <p:cond delay="indefinite"/>
                      </p:stCondLst>
                      <p:childTnLst>
                        <p:par>
                          <p:cTn id="9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8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0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5430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5430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772" grpId="0" animBg="1"/>
      <p:bldP spid="54303" grpId="0" uiExpand="1" build="p"/>
      <p:bldP spid="32782" grpId="0" animBg="1"/>
      <p:bldP spid="32782" grpId="1" animBg="1"/>
      <p:bldP spid="32783" grpId="0"/>
      <p:bldP spid="32783" grpId="1"/>
      <p:bldP spid="32784" grpId="0"/>
      <p:bldP spid="32784" grpId="1"/>
      <p:bldP spid="32785" grpId="0"/>
      <p:bldP spid="32785" grpId="1"/>
      <p:bldP spid="183346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67" name="Rectangle 4"/>
          <p:cNvSpPr>
            <a:spLocks noChangeArrowheads="1"/>
          </p:cNvSpPr>
          <p:nvPr/>
        </p:nvSpPr>
        <p:spPr bwMode="auto">
          <a:xfrm>
            <a:off x="76200" y="-190500"/>
            <a:ext cx="8991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sz="3500"/>
              <a:t>ADTs in </a:t>
            </a:r>
            <a:r>
              <a:rPr lang="en-US" sz="3500">
                <a:solidFill>
                  <a:srgbClr val="6600CC"/>
                </a:solidFill>
              </a:rPr>
              <a:t>C++</a:t>
            </a:r>
            <a:endParaRPr lang="en-US" sz="3500"/>
          </a:p>
        </p:txBody>
      </p:sp>
      <p:sp>
        <p:nvSpPr>
          <p:cNvPr id="35843" name="Rectangle 5"/>
          <p:cNvSpPr>
            <a:spLocks noChangeArrowheads="1"/>
          </p:cNvSpPr>
          <p:nvPr/>
        </p:nvSpPr>
        <p:spPr bwMode="auto">
          <a:xfrm>
            <a:off x="176213" y="1633538"/>
            <a:ext cx="4419600" cy="4976812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en-US" sz="1800" dirty="0" err="1"/>
              <a:t>int</a:t>
            </a:r>
            <a:r>
              <a:rPr lang="en-US" sz="1800" dirty="0"/>
              <a:t> main()</a:t>
            </a:r>
          </a:p>
          <a:p>
            <a:r>
              <a:rPr lang="en-US" sz="1800" dirty="0"/>
              <a:t>{</a:t>
            </a:r>
          </a:p>
          <a:p>
            <a:r>
              <a:rPr lang="en-US" sz="1800" dirty="0"/>
              <a:t>   </a:t>
            </a:r>
            <a:r>
              <a:rPr lang="en-US" sz="1800" dirty="0" err="1"/>
              <a:t>FriendFinder</a:t>
            </a:r>
            <a:r>
              <a:rPr lang="en-US" sz="1800" dirty="0"/>
              <a:t> x;</a:t>
            </a:r>
          </a:p>
          <a:p>
            <a:endParaRPr lang="en-US" sz="1800" dirty="0"/>
          </a:p>
          <a:p>
            <a:r>
              <a:rPr lang="en-US" sz="1800" dirty="0"/>
              <a:t>   </a:t>
            </a:r>
            <a:r>
              <a:rPr lang="en-US" sz="1800" dirty="0" err="1"/>
              <a:t>x.</a:t>
            </a:r>
            <a:r>
              <a:rPr lang="en-US" sz="1800" dirty="0" err="1">
                <a:solidFill>
                  <a:srgbClr val="9900FF"/>
                </a:solidFill>
              </a:rPr>
              <a:t>BecomeFriends</a:t>
            </a:r>
            <a:r>
              <a:rPr lang="en-US" sz="1800" dirty="0"/>
              <a:t>(“Carey Nash”,</a:t>
            </a:r>
            <a:br>
              <a:rPr lang="en-US" sz="1800" dirty="0"/>
            </a:br>
            <a:r>
              <a:rPr lang="en-US" sz="1800" dirty="0"/>
              <a:t>                              ”Scott Wilhelm”); </a:t>
            </a:r>
          </a:p>
          <a:p>
            <a:r>
              <a:rPr lang="en-US" sz="1800" dirty="0"/>
              <a:t>   </a:t>
            </a:r>
            <a:r>
              <a:rPr lang="en-US" sz="1800" dirty="0" err="1"/>
              <a:t>x.</a:t>
            </a:r>
            <a:r>
              <a:rPr lang="en-US" sz="1800" dirty="0" err="1">
                <a:solidFill>
                  <a:srgbClr val="9900FF"/>
                </a:solidFill>
              </a:rPr>
              <a:t>BecomeFriends</a:t>
            </a:r>
            <a:r>
              <a:rPr lang="en-US" sz="1800" dirty="0"/>
              <a:t>(“Jenny Oh”,</a:t>
            </a:r>
          </a:p>
          <a:p>
            <a:r>
              <a:rPr lang="en-US" sz="1800" dirty="0"/>
              <a:t>                              ”David Sun”);</a:t>
            </a:r>
          </a:p>
          <a:p>
            <a:r>
              <a:rPr lang="en-US" sz="1800" dirty="0"/>
              <a:t>   …</a:t>
            </a:r>
          </a:p>
          <a:p>
            <a:endParaRPr lang="en-US" sz="1800" dirty="0"/>
          </a:p>
          <a:p>
            <a:r>
              <a:rPr lang="en-US" sz="1800" dirty="0"/>
              <a:t>   string </a:t>
            </a:r>
            <a:r>
              <a:rPr lang="en-US" sz="1800" dirty="0" err="1"/>
              <a:t>userA</a:t>
            </a:r>
            <a:r>
              <a:rPr lang="en-US" sz="1800" dirty="0"/>
              <a:t>, </a:t>
            </a:r>
            <a:r>
              <a:rPr lang="en-US" sz="1800" dirty="0" err="1"/>
              <a:t>userB</a:t>
            </a:r>
            <a:r>
              <a:rPr lang="en-US" sz="1800" dirty="0"/>
              <a:t>;</a:t>
            </a:r>
          </a:p>
          <a:p>
            <a:endParaRPr lang="en-US" sz="1000" dirty="0"/>
          </a:p>
          <a:p>
            <a:r>
              <a:rPr lang="en-US" sz="1800" dirty="0"/>
              <a:t>   </a:t>
            </a:r>
            <a:r>
              <a:rPr lang="en-US" sz="1800" dirty="0" err="1"/>
              <a:t>cin</a:t>
            </a:r>
            <a:r>
              <a:rPr lang="en-US" sz="1800" dirty="0"/>
              <a:t> &gt;&gt; </a:t>
            </a:r>
            <a:r>
              <a:rPr lang="en-US" sz="1800" dirty="0" err="1"/>
              <a:t>userA</a:t>
            </a:r>
            <a:r>
              <a:rPr lang="en-US" sz="1800" dirty="0"/>
              <a:t> &gt;&gt; </a:t>
            </a:r>
            <a:r>
              <a:rPr lang="en-US" sz="1800" dirty="0" err="1"/>
              <a:t>userB</a:t>
            </a:r>
            <a:r>
              <a:rPr lang="en-US" sz="1800" dirty="0"/>
              <a:t>;</a:t>
            </a:r>
          </a:p>
          <a:p>
            <a:r>
              <a:rPr lang="en-US" sz="1800" dirty="0"/>
              <a:t>   if (</a:t>
            </a:r>
            <a:r>
              <a:rPr lang="en-US" sz="1800" dirty="0" err="1"/>
              <a:t>x.</a:t>
            </a:r>
            <a:r>
              <a:rPr lang="en-US" sz="1800" dirty="0" err="1">
                <a:solidFill>
                  <a:srgbClr val="9900FF"/>
                </a:solidFill>
              </a:rPr>
              <a:t>AreTheyFriends</a:t>
            </a:r>
            <a:r>
              <a:rPr lang="en-US" sz="1800" dirty="0"/>
              <a:t>(</a:t>
            </a:r>
            <a:r>
              <a:rPr lang="en-US" sz="1800" dirty="0" err="1"/>
              <a:t>userA</a:t>
            </a:r>
            <a:r>
              <a:rPr lang="en-US" sz="1800" dirty="0"/>
              <a:t>,</a:t>
            </a:r>
            <a:br>
              <a:rPr lang="en-US" sz="1800" dirty="0"/>
            </a:br>
            <a:r>
              <a:rPr lang="en-US" sz="1800" dirty="0"/>
              <a:t>                                    </a:t>
            </a:r>
            <a:r>
              <a:rPr lang="en-US" sz="1800" dirty="0" err="1"/>
              <a:t>userB</a:t>
            </a:r>
            <a:r>
              <a:rPr lang="en-US" sz="1800" dirty="0"/>
              <a:t>) == true)</a:t>
            </a:r>
          </a:p>
          <a:p>
            <a:r>
              <a:rPr lang="en-US" sz="1800" dirty="0"/>
              <a:t>      </a:t>
            </a:r>
            <a:r>
              <a:rPr lang="en-US" sz="1800" dirty="0" err="1"/>
              <a:t>cout</a:t>
            </a:r>
            <a:r>
              <a:rPr lang="en-US" sz="1800" dirty="0"/>
              <a:t> &lt;&lt; </a:t>
            </a:r>
            <a:r>
              <a:rPr lang="en-US" sz="1800" dirty="0" err="1"/>
              <a:t>userA</a:t>
            </a:r>
            <a:r>
              <a:rPr lang="en-US" sz="1800" dirty="0"/>
              <a:t> &lt;&lt; “ is friends with “ </a:t>
            </a:r>
            <a:br>
              <a:rPr lang="en-US" sz="1800" dirty="0"/>
            </a:br>
            <a:r>
              <a:rPr lang="en-US" sz="1800" dirty="0"/>
              <a:t>             &lt;&lt; </a:t>
            </a:r>
            <a:r>
              <a:rPr lang="en-US" sz="1800" dirty="0" err="1"/>
              <a:t>userB</a:t>
            </a:r>
            <a:r>
              <a:rPr lang="en-US" sz="1800" dirty="0"/>
              <a:t>;</a:t>
            </a:r>
          </a:p>
          <a:p>
            <a:r>
              <a:rPr lang="en-US" sz="1800" dirty="0"/>
              <a:t>}</a:t>
            </a:r>
          </a:p>
        </p:txBody>
      </p:sp>
      <p:pic>
        <p:nvPicPr>
          <p:cNvPr id="183336" name="Picture 40" descr="BS00365_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7788" y="1654175"/>
            <a:ext cx="1216025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47"/>
          <p:cNvGrpSpPr>
            <a:grpSpLocks/>
          </p:cNvGrpSpPr>
          <p:nvPr/>
        </p:nvGrpSpPr>
        <p:grpSpPr bwMode="auto">
          <a:xfrm>
            <a:off x="2255838" y="152400"/>
            <a:ext cx="3154362" cy="2111375"/>
            <a:chOff x="1421" y="96"/>
            <a:chExt cx="1987" cy="1330"/>
          </a:xfrm>
        </p:grpSpPr>
        <p:sp>
          <p:nvSpPr>
            <p:cNvPr id="35859" name="Rectangle 41"/>
            <p:cNvSpPr>
              <a:spLocks noChangeArrowheads="1"/>
            </p:cNvSpPr>
            <p:nvPr/>
          </p:nvSpPr>
          <p:spPr bwMode="auto">
            <a:xfrm>
              <a:off x="1421" y="96"/>
              <a:ext cx="1987" cy="133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2400"/>
            </a:p>
          </p:txBody>
        </p:sp>
        <p:grpSp>
          <p:nvGrpSpPr>
            <p:cNvPr id="35860" name="Group 42"/>
            <p:cNvGrpSpPr>
              <a:grpSpLocks/>
            </p:cNvGrpSpPr>
            <p:nvPr/>
          </p:nvGrpSpPr>
          <p:grpSpPr bwMode="auto">
            <a:xfrm>
              <a:off x="1445" y="452"/>
              <a:ext cx="1890" cy="928"/>
              <a:chOff x="135" y="1451"/>
              <a:chExt cx="1890" cy="928"/>
            </a:xfrm>
          </p:grpSpPr>
          <p:sp>
            <p:nvSpPr>
              <p:cNvPr id="35862" name="Text Box 43"/>
              <p:cNvSpPr txBox="1">
                <a:spLocks noChangeArrowheads="1"/>
              </p:cNvSpPr>
              <p:nvPr/>
            </p:nvSpPr>
            <p:spPr bwMode="auto">
              <a:xfrm>
                <a:off x="135" y="1452"/>
                <a:ext cx="969" cy="757"/>
              </a:xfrm>
              <a:prstGeom prst="rect">
                <a:avLst/>
              </a:prstGeom>
              <a:solidFill>
                <a:srgbClr val="FFFFE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9pPr>
              </a:lstStyle>
              <a:p>
                <a:pPr eaLnBrk="1" hangingPunct="1"/>
                <a:r>
                  <a:rPr lang="en-US" sz="800" u="sng">
                    <a:solidFill>
                      <a:srgbClr val="800000"/>
                    </a:solidFill>
                  </a:rPr>
                  <a:t>User</a:t>
                </a:r>
                <a:r>
                  <a:rPr lang="en-US" sz="800" u="sng"/>
                  <a:t> 	</a:t>
                </a:r>
                <a:r>
                  <a:rPr lang="en-US" sz="800" u="sng">
                    <a:solidFill>
                      <a:srgbClr val="006666"/>
                    </a:solidFill>
                  </a:rPr>
                  <a:t>Number</a:t>
                </a:r>
              </a:p>
              <a:p>
                <a:pPr eaLnBrk="1" hangingPunct="1"/>
                <a:r>
                  <a:rPr lang="en-US" sz="800">
                    <a:solidFill>
                      <a:srgbClr val="800000"/>
                    </a:solidFill>
                  </a:rPr>
                  <a:t>Carey Nash</a:t>
                </a:r>
                <a:r>
                  <a:rPr lang="en-US" sz="800"/>
                  <a:t> 	</a:t>
                </a:r>
                <a:r>
                  <a:rPr lang="en-US" sz="800">
                    <a:solidFill>
                      <a:srgbClr val="006666"/>
                    </a:solidFill>
                  </a:rPr>
                  <a:t>0</a:t>
                </a:r>
              </a:p>
              <a:p>
                <a:pPr eaLnBrk="1" hangingPunct="1"/>
                <a:r>
                  <a:rPr lang="en-US" sz="800">
                    <a:solidFill>
                      <a:srgbClr val="800000"/>
                    </a:solidFill>
                  </a:rPr>
                  <a:t>Scott Wilhelm</a:t>
                </a:r>
                <a:r>
                  <a:rPr lang="en-US" sz="800">
                    <a:solidFill>
                      <a:srgbClr val="006666"/>
                    </a:solidFill>
                  </a:rPr>
                  <a:t>	1</a:t>
                </a:r>
              </a:p>
              <a:p>
                <a:pPr eaLnBrk="1" hangingPunct="1"/>
                <a:r>
                  <a:rPr lang="en-US" sz="800">
                    <a:solidFill>
                      <a:srgbClr val="800000"/>
                    </a:solidFill>
                  </a:rPr>
                  <a:t>David Smallberg</a:t>
                </a:r>
                <a:r>
                  <a:rPr lang="en-US" sz="800">
                    <a:solidFill>
                      <a:srgbClr val="006666"/>
                    </a:solidFill>
                  </a:rPr>
                  <a:t>	2</a:t>
                </a:r>
              </a:p>
              <a:p>
                <a:pPr eaLnBrk="1" hangingPunct="1"/>
                <a:r>
                  <a:rPr lang="en-US" sz="800">
                    <a:solidFill>
                      <a:srgbClr val="800000"/>
                    </a:solidFill>
                  </a:rPr>
                  <a:t>Danny Hsu</a:t>
                </a:r>
                <a:r>
                  <a:rPr lang="en-US" sz="800"/>
                  <a:t> 	</a:t>
                </a:r>
                <a:r>
                  <a:rPr lang="en-US" sz="800">
                    <a:solidFill>
                      <a:srgbClr val="006666"/>
                    </a:solidFill>
                  </a:rPr>
                  <a:t>3</a:t>
                </a:r>
                <a:br>
                  <a:rPr lang="en-US" sz="800"/>
                </a:br>
                <a:r>
                  <a:rPr lang="en-US" sz="800">
                    <a:solidFill>
                      <a:srgbClr val="800000"/>
                    </a:solidFill>
                  </a:rPr>
                  <a:t>Jenny</a:t>
                </a:r>
                <a:r>
                  <a:rPr lang="en-US" sz="800"/>
                  <a:t> </a:t>
                </a:r>
                <a:r>
                  <a:rPr lang="en-US" sz="800">
                    <a:solidFill>
                      <a:srgbClr val="800000"/>
                    </a:solidFill>
                  </a:rPr>
                  <a:t>Oh</a:t>
                </a:r>
                <a:r>
                  <a:rPr lang="en-US" sz="800">
                    <a:solidFill>
                      <a:srgbClr val="006666"/>
                    </a:solidFill>
                  </a:rPr>
                  <a:t>	4</a:t>
                </a:r>
              </a:p>
              <a:p>
                <a:pPr eaLnBrk="1" hangingPunct="1"/>
                <a:r>
                  <a:rPr lang="en-US" sz="800">
                    <a:solidFill>
                      <a:srgbClr val="800000"/>
                    </a:solidFill>
                  </a:rPr>
                  <a:t>Rich</a:t>
                </a:r>
                <a:r>
                  <a:rPr lang="en-US" sz="800"/>
                  <a:t> </a:t>
                </a:r>
                <a:r>
                  <a:rPr lang="en-US" sz="800">
                    <a:solidFill>
                      <a:srgbClr val="800000"/>
                    </a:solidFill>
                  </a:rPr>
                  <a:t>Lim</a:t>
                </a:r>
                <a:r>
                  <a:rPr lang="en-US" sz="800">
                    <a:solidFill>
                      <a:srgbClr val="006666"/>
                    </a:solidFill>
                  </a:rPr>
                  <a:t>	5</a:t>
                </a:r>
              </a:p>
              <a:p>
                <a:pPr eaLnBrk="1" hangingPunct="1"/>
                <a:r>
                  <a:rPr lang="en-US" sz="800">
                    <a:solidFill>
                      <a:srgbClr val="800000"/>
                    </a:solidFill>
                  </a:rPr>
                  <a:t>David</a:t>
                </a:r>
                <a:r>
                  <a:rPr lang="en-US" sz="800"/>
                  <a:t> </a:t>
                </a:r>
                <a:r>
                  <a:rPr lang="en-US" sz="800">
                    <a:solidFill>
                      <a:srgbClr val="800000"/>
                    </a:solidFill>
                  </a:rPr>
                  <a:t>Sun</a:t>
                </a:r>
                <a:r>
                  <a:rPr lang="en-US" sz="800">
                    <a:solidFill>
                      <a:srgbClr val="006666"/>
                    </a:solidFill>
                  </a:rPr>
                  <a:t>	6</a:t>
                </a:r>
              </a:p>
              <a:p>
                <a:pPr eaLnBrk="1" hangingPunct="1"/>
                <a:r>
                  <a:rPr lang="en-US" sz="800">
                    <a:solidFill>
                      <a:srgbClr val="800000"/>
                    </a:solidFill>
                  </a:rPr>
                  <a:t>…</a:t>
                </a:r>
                <a:endParaRPr lang="en-US" sz="800">
                  <a:solidFill>
                    <a:srgbClr val="006666"/>
                  </a:solidFill>
                </a:endParaRPr>
              </a:p>
            </p:txBody>
          </p:sp>
          <p:pic>
            <p:nvPicPr>
              <p:cNvPr id="35863" name="Picture 44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30" y="1451"/>
                <a:ext cx="895" cy="7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5864" name="Text Box 45"/>
              <p:cNvSpPr txBox="1">
                <a:spLocks noChangeArrowheads="1"/>
              </p:cNvSpPr>
              <p:nvPr/>
            </p:nvSpPr>
            <p:spPr bwMode="auto">
              <a:xfrm>
                <a:off x="397" y="2007"/>
                <a:ext cx="1429" cy="372"/>
              </a:xfrm>
              <a:prstGeom prst="rect">
                <a:avLst/>
              </a:prstGeom>
              <a:solidFill>
                <a:srgbClr val="CCFF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>
                <a:spAutoFit/>
              </a:bodyPr>
              <a:lstStyle>
                <a:lvl1pPr marL="457200" indent="-457200" eaLnBrk="0" hangingPunct="0"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9pPr>
              </a:lstStyle>
              <a:p>
                <a:pPr eaLnBrk="1" hangingPunct="1"/>
                <a:r>
                  <a:rPr lang="en-US" sz="800"/>
                  <a:t>Friend-finding Algorithm:</a:t>
                </a:r>
              </a:p>
              <a:p>
                <a:pPr eaLnBrk="1" hangingPunct="1"/>
                <a:r>
                  <a:rPr lang="en-US" sz="800"/>
                  <a:t>1. Look up their numbers </a:t>
                </a:r>
                <a:r>
                  <a:rPr lang="en-US" sz="800">
                    <a:solidFill>
                      <a:srgbClr val="6600CC"/>
                    </a:solidFill>
                  </a:rPr>
                  <a:t>A</a:t>
                </a:r>
                <a:r>
                  <a:rPr lang="en-US" sz="800"/>
                  <a:t>, </a:t>
                </a:r>
                <a:r>
                  <a:rPr lang="en-US" sz="800">
                    <a:solidFill>
                      <a:srgbClr val="6600CC"/>
                    </a:solidFill>
                  </a:rPr>
                  <a:t>B</a:t>
                </a:r>
              </a:p>
              <a:p>
                <a:pPr eaLnBrk="1" hangingPunct="1"/>
                <a:r>
                  <a:rPr lang="en-US" sz="800"/>
                  <a:t>2. Check (</a:t>
                </a:r>
                <a:r>
                  <a:rPr lang="en-US" sz="800">
                    <a:solidFill>
                      <a:srgbClr val="6600CC"/>
                    </a:solidFill>
                  </a:rPr>
                  <a:t>A</a:t>
                </a:r>
                <a:r>
                  <a:rPr lang="en-US" sz="800"/>
                  <a:t>,</a:t>
                </a:r>
                <a:r>
                  <a:rPr lang="en-US" sz="800">
                    <a:solidFill>
                      <a:srgbClr val="6600CC"/>
                    </a:solidFill>
                  </a:rPr>
                  <a:t>B</a:t>
                </a:r>
                <a:r>
                  <a:rPr lang="en-US" sz="800"/>
                  <a:t>) </a:t>
                </a:r>
                <a:r>
                  <a:rPr lang="en-US" sz="800" i="1"/>
                  <a:t>or</a:t>
                </a:r>
                <a:r>
                  <a:rPr lang="en-US" sz="800"/>
                  <a:t> (</a:t>
                </a:r>
                <a:r>
                  <a:rPr lang="en-US" sz="800">
                    <a:solidFill>
                      <a:srgbClr val="6600CC"/>
                    </a:solidFill>
                  </a:rPr>
                  <a:t>B</a:t>
                </a:r>
                <a:r>
                  <a:rPr lang="en-US" sz="800"/>
                  <a:t>,</a:t>
                </a:r>
                <a:r>
                  <a:rPr lang="en-US" sz="800">
                    <a:solidFill>
                      <a:srgbClr val="6600CC"/>
                    </a:solidFill>
                  </a:rPr>
                  <a:t>A</a:t>
                </a:r>
                <a:r>
                  <a:rPr lang="en-US" sz="800"/>
                  <a:t>) in our array</a:t>
                </a:r>
              </a:p>
              <a:p>
                <a:pPr eaLnBrk="1" hangingPunct="1"/>
                <a:r>
                  <a:rPr lang="en-US" sz="800"/>
                  <a:t>3. If we find a </a:t>
                </a:r>
                <a:r>
                  <a:rPr lang="en-US" sz="800">
                    <a:solidFill>
                      <a:srgbClr val="6600CC"/>
                    </a:solidFill>
                  </a:rPr>
                  <a:t>*</a:t>
                </a:r>
                <a:r>
                  <a:rPr lang="en-US" sz="800"/>
                  <a:t>, they’re buddies!</a:t>
                </a:r>
              </a:p>
            </p:txBody>
          </p:sp>
        </p:grpSp>
        <p:pic>
          <p:nvPicPr>
            <p:cNvPr id="35861" name="Picture 46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57" y="146"/>
              <a:ext cx="858" cy="1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83346" name="Rectangle 50"/>
          <p:cNvSpPr>
            <a:spLocks noChangeArrowheads="1"/>
          </p:cNvSpPr>
          <p:nvPr/>
        </p:nvSpPr>
        <p:spPr bwMode="auto">
          <a:xfrm>
            <a:off x="2286000" y="609600"/>
            <a:ext cx="3108325" cy="1638300"/>
          </a:xfrm>
          <a:prstGeom prst="rect">
            <a:avLst/>
          </a:prstGeom>
          <a:solidFill>
            <a:schemeClr val="accent1">
              <a:alpha val="78038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183347" name="Text Box 51"/>
          <p:cNvSpPr txBox="1">
            <a:spLocks noChangeArrowheads="1"/>
          </p:cNvSpPr>
          <p:nvPr/>
        </p:nvSpPr>
        <p:spPr bwMode="auto">
          <a:xfrm>
            <a:off x="5370513" y="1228725"/>
            <a:ext cx="3711575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2000"/>
              <a:t>We use a similar approach to construct real-life objects!</a:t>
            </a:r>
          </a:p>
        </p:txBody>
      </p:sp>
      <p:sp>
        <p:nvSpPr>
          <p:cNvPr id="183348" name="Text Box 52"/>
          <p:cNvSpPr txBox="1">
            <a:spLocks noChangeArrowheads="1"/>
          </p:cNvSpPr>
          <p:nvPr/>
        </p:nvSpPr>
        <p:spPr bwMode="auto">
          <a:xfrm>
            <a:off x="5311775" y="2112963"/>
            <a:ext cx="37115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2000"/>
              <a:t>Consider your car…</a:t>
            </a:r>
          </a:p>
        </p:txBody>
      </p:sp>
      <p:pic>
        <p:nvPicPr>
          <p:cNvPr id="183349" name="Picture 5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8563" y="2613025"/>
            <a:ext cx="1751012" cy="1174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3350" name="Text Box 54"/>
          <p:cNvSpPr txBox="1">
            <a:spLocks noChangeArrowheads="1"/>
          </p:cNvSpPr>
          <p:nvPr/>
        </p:nvSpPr>
        <p:spPr bwMode="auto">
          <a:xfrm>
            <a:off x="4876800" y="3925888"/>
            <a:ext cx="403225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2000" dirty="0"/>
              <a:t>It has an easy-to-use </a:t>
            </a:r>
            <a:r>
              <a:rPr lang="en-US" sz="2000" dirty="0">
                <a:solidFill>
                  <a:srgbClr val="FF0000"/>
                </a:solidFill>
              </a:rPr>
              <a:t>interface</a:t>
            </a:r>
            <a:r>
              <a:rPr lang="en-US" sz="2000" dirty="0"/>
              <a:t> like the steering wheel, brake and accelerator pedals.</a:t>
            </a:r>
          </a:p>
        </p:txBody>
      </p:sp>
      <p:grpSp>
        <p:nvGrpSpPr>
          <p:cNvPr id="4" name="Group 57"/>
          <p:cNvGrpSpPr>
            <a:grpSpLocks/>
          </p:cNvGrpSpPr>
          <p:nvPr/>
        </p:nvGrpSpPr>
        <p:grpSpPr bwMode="auto">
          <a:xfrm>
            <a:off x="4032250" y="5081588"/>
            <a:ext cx="4686300" cy="1311275"/>
            <a:chOff x="2540" y="3201"/>
            <a:chExt cx="2952" cy="826"/>
          </a:xfrm>
        </p:grpSpPr>
        <p:sp>
          <p:nvSpPr>
            <p:cNvPr id="35857" name="Text Box 55"/>
            <p:cNvSpPr txBox="1">
              <a:spLocks noChangeArrowheads="1"/>
            </p:cNvSpPr>
            <p:nvPr/>
          </p:nvSpPr>
          <p:spPr bwMode="auto">
            <a:xfrm>
              <a:off x="3326" y="3201"/>
              <a:ext cx="2166" cy="8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9pPr>
            </a:lstStyle>
            <a:p>
              <a:pPr algn="ctr" eaLnBrk="1" hangingPunct="1"/>
              <a:r>
                <a:rPr lang="en-US" sz="2000" dirty="0"/>
                <a:t>The </a:t>
              </a:r>
              <a:r>
                <a:rPr lang="en-US" sz="2000" dirty="0">
                  <a:solidFill>
                    <a:srgbClr val="FF0000"/>
                  </a:solidFill>
                </a:rPr>
                <a:t>complicated machinery </a:t>
              </a:r>
              <a:r>
                <a:rPr lang="en-US" sz="2000" dirty="0"/>
                <a:t>is </a:t>
              </a:r>
              <a:r>
                <a:rPr lang="en-US" sz="2000" dirty="0">
                  <a:solidFill>
                    <a:srgbClr val="FF0000"/>
                  </a:solidFill>
                </a:rPr>
                <a:t>hidden</a:t>
              </a:r>
              <a:r>
                <a:rPr lang="en-US" sz="2000" dirty="0"/>
                <a:t> from you – you don’t need to know how it works to use it!</a:t>
              </a:r>
            </a:p>
          </p:txBody>
        </p:sp>
        <p:pic>
          <p:nvPicPr>
            <p:cNvPr id="35858" name="Picture 56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40" y="3286"/>
              <a:ext cx="738" cy="552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3347" grpId="0"/>
      <p:bldP spid="183348" grpId="0"/>
      <p:bldP spid="183350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95" name="Rectangle 4"/>
          <p:cNvSpPr>
            <a:spLocks noChangeArrowheads="1"/>
          </p:cNvSpPr>
          <p:nvPr/>
        </p:nvSpPr>
        <p:spPr bwMode="auto">
          <a:xfrm>
            <a:off x="76200" y="-190500"/>
            <a:ext cx="8991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sz="3500"/>
              <a:t>ADTs in </a:t>
            </a:r>
            <a:r>
              <a:rPr lang="en-US" sz="3500">
                <a:solidFill>
                  <a:srgbClr val="6600CC"/>
                </a:solidFill>
              </a:rPr>
              <a:t>C++</a:t>
            </a:r>
            <a:endParaRPr lang="en-US" sz="3500"/>
          </a:p>
        </p:txBody>
      </p:sp>
      <p:sp>
        <p:nvSpPr>
          <p:cNvPr id="36867" name="Rectangle 3"/>
          <p:cNvSpPr>
            <a:spLocks noChangeArrowheads="1"/>
          </p:cNvSpPr>
          <p:nvPr/>
        </p:nvSpPr>
        <p:spPr bwMode="auto">
          <a:xfrm>
            <a:off x="176213" y="1633538"/>
            <a:ext cx="4419600" cy="4976812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en-US" sz="1800" dirty="0" err="1"/>
              <a:t>int</a:t>
            </a:r>
            <a:r>
              <a:rPr lang="en-US" sz="1800" dirty="0"/>
              <a:t> main()</a:t>
            </a:r>
          </a:p>
          <a:p>
            <a:r>
              <a:rPr lang="en-US" sz="1800" dirty="0"/>
              <a:t>{</a:t>
            </a:r>
          </a:p>
          <a:p>
            <a:r>
              <a:rPr lang="en-US" sz="1800" dirty="0"/>
              <a:t>   </a:t>
            </a:r>
            <a:r>
              <a:rPr lang="en-US" sz="1800" dirty="0" err="1"/>
              <a:t>FriendFinder</a:t>
            </a:r>
            <a:r>
              <a:rPr lang="en-US" sz="1800" dirty="0"/>
              <a:t> x;</a:t>
            </a:r>
          </a:p>
          <a:p>
            <a:endParaRPr lang="en-US" sz="1800" dirty="0"/>
          </a:p>
          <a:p>
            <a:r>
              <a:rPr lang="en-US" sz="1800" dirty="0"/>
              <a:t>   </a:t>
            </a:r>
            <a:r>
              <a:rPr lang="en-US" sz="1800" dirty="0" err="1"/>
              <a:t>x.</a:t>
            </a:r>
            <a:r>
              <a:rPr lang="en-US" sz="1800" dirty="0" err="1">
                <a:solidFill>
                  <a:srgbClr val="9900FF"/>
                </a:solidFill>
              </a:rPr>
              <a:t>BecomeFriends</a:t>
            </a:r>
            <a:r>
              <a:rPr lang="en-US" sz="1800" dirty="0"/>
              <a:t>(“Carey Nash”,</a:t>
            </a:r>
            <a:br>
              <a:rPr lang="en-US" sz="1800" dirty="0"/>
            </a:br>
            <a:r>
              <a:rPr lang="en-US" sz="1800" dirty="0"/>
              <a:t>                              ”Scott Wilhelm”); </a:t>
            </a:r>
          </a:p>
          <a:p>
            <a:r>
              <a:rPr lang="en-US" sz="1800" dirty="0"/>
              <a:t>   </a:t>
            </a:r>
            <a:r>
              <a:rPr lang="en-US" sz="1800" dirty="0" err="1"/>
              <a:t>x.</a:t>
            </a:r>
            <a:r>
              <a:rPr lang="en-US" sz="1800" dirty="0" err="1">
                <a:solidFill>
                  <a:srgbClr val="9900FF"/>
                </a:solidFill>
              </a:rPr>
              <a:t>BecomeFriends</a:t>
            </a:r>
            <a:r>
              <a:rPr lang="en-US" sz="1800" dirty="0"/>
              <a:t>(“Jenny Oh”,</a:t>
            </a:r>
          </a:p>
          <a:p>
            <a:r>
              <a:rPr lang="en-US" sz="1800" dirty="0"/>
              <a:t>                              ”David Sun”);</a:t>
            </a:r>
          </a:p>
          <a:p>
            <a:r>
              <a:rPr lang="en-US" sz="1800" dirty="0"/>
              <a:t>   …</a:t>
            </a:r>
          </a:p>
          <a:p>
            <a:endParaRPr lang="en-US" sz="1800" dirty="0"/>
          </a:p>
          <a:p>
            <a:r>
              <a:rPr lang="en-US" sz="1800" dirty="0"/>
              <a:t>   string </a:t>
            </a:r>
            <a:r>
              <a:rPr lang="en-US" sz="1800" dirty="0" err="1"/>
              <a:t>userA</a:t>
            </a:r>
            <a:r>
              <a:rPr lang="en-US" sz="1800" dirty="0"/>
              <a:t>, </a:t>
            </a:r>
            <a:r>
              <a:rPr lang="en-US" sz="1800" dirty="0" err="1"/>
              <a:t>userB</a:t>
            </a:r>
            <a:r>
              <a:rPr lang="en-US" sz="1800" dirty="0"/>
              <a:t>;</a:t>
            </a:r>
          </a:p>
          <a:p>
            <a:endParaRPr lang="en-US" sz="1000" dirty="0"/>
          </a:p>
          <a:p>
            <a:r>
              <a:rPr lang="en-US" sz="1800" dirty="0"/>
              <a:t>   </a:t>
            </a:r>
            <a:r>
              <a:rPr lang="en-US" sz="1800" dirty="0" err="1"/>
              <a:t>cin</a:t>
            </a:r>
            <a:r>
              <a:rPr lang="en-US" sz="1800" dirty="0"/>
              <a:t> &gt;&gt; </a:t>
            </a:r>
            <a:r>
              <a:rPr lang="en-US" sz="1800" dirty="0" err="1"/>
              <a:t>userA</a:t>
            </a:r>
            <a:r>
              <a:rPr lang="en-US" sz="1800" dirty="0"/>
              <a:t> &gt;&gt; </a:t>
            </a:r>
            <a:r>
              <a:rPr lang="en-US" sz="1800" dirty="0" err="1"/>
              <a:t>userB</a:t>
            </a:r>
            <a:r>
              <a:rPr lang="en-US" sz="1800" dirty="0"/>
              <a:t>;</a:t>
            </a:r>
          </a:p>
          <a:p>
            <a:r>
              <a:rPr lang="en-US" sz="1800" dirty="0"/>
              <a:t>   if (</a:t>
            </a:r>
            <a:r>
              <a:rPr lang="en-US" sz="1800" dirty="0" err="1"/>
              <a:t>x.</a:t>
            </a:r>
            <a:r>
              <a:rPr lang="en-US" sz="1800" dirty="0" err="1">
                <a:solidFill>
                  <a:srgbClr val="9900FF"/>
                </a:solidFill>
              </a:rPr>
              <a:t>AreTheyFriends</a:t>
            </a:r>
            <a:r>
              <a:rPr lang="en-US" sz="1800" dirty="0"/>
              <a:t>(</a:t>
            </a:r>
            <a:r>
              <a:rPr lang="en-US" sz="1800" dirty="0" err="1"/>
              <a:t>userA</a:t>
            </a:r>
            <a:r>
              <a:rPr lang="en-US" sz="1800" dirty="0"/>
              <a:t>,</a:t>
            </a:r>
            <a:br>
              <a:rPr lang="en-US" sz="1800" dirty="0"/>
            </a:br>
            <a:r>
              <a:rPr lang="en-US" sz="1800" dirty="0"/>
              <a:t>                                    </a:t>
            </a:r>
            <a:r>
              <a:rPr lang="en-US" sz="1800" dirty="0" err="1"/>
              <a:t>userB</a:t>
            </a:r>
            <a:r>
              <a:rPr lang="en-US" sz="1800" dirty="0"/>
              <a:t>) == true)</a:t>
            </a:r>
          </a:p>
          <a:p>
            <a:r>
              <a:rPr lang="en-US" sz="1800" dirty="0"/>
              <a:t>      </a:t>
            </a:r>
            <a:r>
              <a:rPr lang="en-US" sz="1800" dirty="0" err="1"/>
              <a:t>cout</a:t>
            </a:r>
            <a:r>
              <a:rPr lang="en-US" sz="1800" dirty="0"/>
              <a:t> &lt;&lt; </a:t>
            </a:r>
            <a:r>
              <a:rPr lang="en-US" sz="1800" dirty="0" err="1"/>
              <a:t>userA</a:t>
            </a:r>
            <a:r>
              <a:rPr lang="en-US" sz="1800" dirty="0"/>
              <a:t> &lt;&lt; “ is friends with “ </a:t>
            </a:r>
            <a:br>
              <a:rPr lang="en-US" sz="1800" dirty="0"/>
            </a:br>
            <a:r>
              <a:rPr lang="en-US" sz="1800" dirty="0"/>
              <a:t>             &lt;&lt; </a:t>
            </a:r>
            <a:r>
              <a:rPr lang="en-US" sz="1800" dirty="0" err="1"/>
              <a:t>userB</a:t>
            </a:r>
            <a:r>
              <a:rPr lang="en-US" sz="1800" dirty="0"/>
              <a:t>;</a:t>
            </a:r>
          </a:p>
          <a:p>
            <a:r>
              <a:rPr lang="en-US" sz="1800" dirty="0"/>
              <a:t>}</a:t>
            </a:r>
          </a:p>
        </p:txBody>
      </p:sp>
      <p:pic>
        <p:nvPicPr>
          <p:cNvPr id="36868" name="Picture 8" descr="BS00365_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7788" y="1654175"/>
            <a:ext cx="1216025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6869" name="Group 9"/>
          <p:cNvGrpSpPr>
            <a:grpSpLocks/>
          </p:cNvGrpSpPr>
          <p:nvPr/>
        </p:nvGrpSpPr>
        <p:grpSpPr bwMode="auto">
          <a:xfrm>
            <a:off x="2255838" y="152400"/>
            <a:ext cx="3154362" cy="2111375"/>
            <a:chOff x="1421" y="96"/>
            <a:chExt cx="1987" cy="1330"/>
          </a:xfrm>
        </p:grpSpPr>
        <p:sp>
          <p:nvSpPr>
            <p:cNvPr id="36887" name="Rectangle 10"/>
            <p:cNvSpPr>
              <a:spLocks noChangeArrowheads="1"/>
            </p:cNvSpPr>
            <p:nvPr/>
          </p:nvSpPr>
          <p:spPr bwMode="auto">
            <a:xfrm>
              <a:off x="1421" y="96"/>
              <a:ext cx="1987" cy="133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2400"/>
            </a:p>
          </p:txBody>
        </p:sp>
        <p:grpSp>
          <p:nvGrpSpPr>
            <p:cNvPr id="36888" name="Group 11"/>
            <p:cNvGrpSpPr>
              <a:grpSpLocks/>
            </p:cNvGrpSpPr>
            <p:nvPr/>
          </p:nvGrpSpPr>
          <p:grpSpPr bwMode="auto">
            <a:xfrm>
              <a:off x="1445" y="452"/>
              <a:ext cx="1890" cy="928"/>
              <a:chOff x="135" y="1451"/>
              <a:chExt cx="1890" cy="928"/>
            </a:xfrm>
          </p:grpSpPr>
          <p:sp>
            <p:nvSpPr>
              <p:cNvPr id="36890" name="Text Box 12"/>
              <p:cNvSpPr txBox="1">
                <a:spLocks noChangeArrowheads="1"/>
              </p:cNvSpPr>
              <p:nvPr/>
            </p:nvSpPr>
            <p:spPr bwMode="auto">
              <a:xfrm>
                <a:off x="135" y="1452"/>
                <a:ext cx="969" cy="757"/>
              </a:xfrm>
              <a:prstGeom prst="rect">
                <a:avLst/>
              </a:prstGeom>
              <a:solidFill>
                <a:srgbClr val="FFFFE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9pPr>
              </a:lstStyle>
              <a:p>
                <a:pPr eaLnBrk="1" hangingPunct="1"/>
                <a:r>
                  <a:rPr lang="en-US" sz="800" u="sng">
                    <a:solidFill>
                      <a:srgbClr val="800000"/>
                    </a:solidFill>
                  </a:rPr>
                  <a:t>User</a:t>
                </a:r>
                <a:r>
                  <a:rPr lang="en-US" sz="800" u="sng"/>
                  <a:t> 	</a:t>
                </a:r>
                <a:r>
                  <a:rPr lang="en-US" sz="800" u="sng">
                    <a:solidFill>
                      <a:srgbClr val="006666"/>
                    </a:solidFill>
                  </a:rPr>
                  <a:t>Number</a:t>
                </a:r>
              </a:p>
              <a:p>
                <a:pPr eaLnBrk="1" hangingPunct="1"/>
                <a:r>
                  <a:rPr lang="en-US" sz="800">
                    <a:solidFill>
                      <a:srgbClr val="800000"/>
                    </a:solidFill>
                  </a:rPr>
                  <a:t>Carey Nash</a:t>
                </a:r>
                <a:r>
                  <a:rPr lang="en-US" sz="800"/>
                  <a:t> 	</a:t>
                </a:r>
                <a:r>
                  <a:rPr lang="en-US" sz="800">
                    <a:solidFill>
                      <a:srgbClr val="006666"/>
                    </a:solidFill>
                  </a:rPr>
                  <a:t>0</a:t>
                </a:r>
              </a:p>
              <a:p>
                <a:pPr eaLnBrk="1" hangingPunct="1"/>
                <a:r>
                  <a:rPr lang="en-US" sz="800">
                    <a:solidFill>
                      <a:srgbClr val="800000"/>
                    </a:solidFill>
                  </a:rPr>
                  <a:t>Scott Wilhelm</a:t>
                </a:r>
                <a:r>
                  <a:rPr lang="en-US" sz="800">
                    <a:solidFill>
                      <a:srgbClr val="006666"/>
                    </a:solidFill>
                  </a:rPr>
                  <a:t>	1</a:t>
                </a:r>
              </a:p>
              <a:p>
                <a:pPr eaLnBrk="1" hangingPunct="1"/>
                <a:r>
                  <a:rPr lang="en-US" sz="800">
                    <a:solidFill>
                      <a:srgbClr val="800000"/>
                    </a:solidFill>
                  </a:rPr>
                  <a:t>David Smallberg</a:t>
                </a:r>
                <a:r>
                  <a:rPr lang="en-US" sz="800">
                    <a:solidFill>
                      <a:srgbClr val="006666"/>
                    </a:solidFill>
                  </a:rPr>
                  <a:t>	2</a:t>
                </a:r>
              </a:p>
              <a:p>
                <a:pPr eaLnBrk="1" hangingPunct="1"/>
                <a:r>
                  <a:rPr lang="en-US" sz="800">
                    <a:solidFill>
                      <a:srgbClr val="800000"/>
                    </a:solidFill>
                  </a:rPr>
                  <a:t>Danny Hsu</a:t>
                </a:r>
                <a:r>
                  <a:rPr lang="en-US" sz="800"/>
                  <a:t> 	</a:t>
                </a:r>
                <a:r>
                  <a:rPr lang="en-US" sz="800">
                    <a:solidFill>
                      <a:srgbClr val="006666"/>
                    </a:solidFill>
                  </a:rPr>
                  <a:t>3</a:t>
                </a:r>
                <a:br>
                  <a:rPr lang="en-US" sz="800"/>
                </a:br>
                <a:r>
                  <a:rPr lang="en-US" sz="800">
                    <a:solidFill>
                      <a:srgbClr val="800000"/>
                    </a:solidFill>
                  </a:rPr>
                  <a:t>Jenny</a:t>
                </a:r>
                <a:r>
                  <a:rPr lang="en-US" sz="800"/>
                  <a:t> </a:t>
                </a:r>
                <a:r>
                  <a:rPr lang="en-US" sz="800">
                    <a:solidFill>
                      <a:srgbClr val="800000"/>
                    </a:solidFill>
                  </a:rPr>
                  <a:t>Oh</a:t>
                </a:r>
                <a:r>
                  <a:rPr lang="en-US" sz="800">
                    <a:solidFill>
                      <a:srgbClr val="006666"/>
                    </a:solidFill>
                  </a:rPr>
                  <a:t>	4</a:t>
                </a:r>
              </a:p>
              <a:p>
                <a:pPr eaLnBrk="1" hangingPunct="1"/>
                <a:r>
                  <a:rPr lang="en-US" sz="800">
                    <a:solidFill>
                      <a:srgbClr val="800000"/>
                    </a:solidFill>
                  </a:rPr>
                  <a:t>Rich</a:t>
                </a:r>
                <a:r>
                  <a:rPr lang="en-US" sz="800"/>
                  <a:t> </a:t>
                </a:r>
                <a:r>
                  <a:rPr lang="en-US" sz="800">
                    <a:solidFill>
                      <a:srgbClr val="800000"/>
                    </a:solidFill>
                  </a:rPr>
                  <a:t>Lim</a:t>
                </a:r>
                <a:r>
                  <a:rPr lang="en-US" sz="800">
                    <a:solidFill>
                      <a:srgbClr val="006666"/>
                    </a:solidFill>
                  </a:rPr>
                  <a:t>	5</a:t>
                </a:r>
              </a:p>
              <a:p>
                <a:pPr eaLnBrk="1" hangingPunct="1"/>
                <a:r>
                  <a:rPr lang="en-US" sz="800">
                    <a:solidFill>
                      <a:srgbClr val="800000"/>
                    </a:solidFill>
                  </a:rPr>
                  <a:t>David</a:t>
                </a:r>
                <a:r>
                  <a:rPr lang="en-US" sz="800"/>
                  <a:t> </a:t>
                </a:r>
                <a:r>
                  <a:rPr lang="en-US" sz="800">
                    <a:solidFill>
                      <a:srgbClr val="800000"/>
                    </a:solidFill>
                  </a:rPr>
                  <a:t>Sun</a:t>
                </a:r>
                <a:r>
                  <a:rPr lang="en-US" sz="800">
                    <a:solidFill>
                      <a:srgbClr val="006666"/>
                    </a:solidFill>
                  </a:rPr>
                  <a:t>	6</a:t>
                </a:r>
              </a:p>
              <a:p>
                <a:pPr eaLnBrk="1" hangingPunct="1"/>
                <a:r>
                  <a:rPr lang="en-US" sz="800">
                    <a:solidFill>
                      <a:srgbClr val="800000"/>
                    </a:solidFill>
                  </a:rPr>
                  <a:t>…</a:t>
                </a:r>
                <a:endParaRPr lang="en-US" sz="800">
                  <a:solidFill>
                    <a:srgbClr val="006666"/>
                  </a:solidFill>
                </a:endParaRPr>
              </a:p>
            </p:txBody>
          </p:sp>
          <p:pic>
            <p:nvPicPr>
              <p:cNvPr id="36891" name="Picture 13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30" y="1451"/>
                <a:ext cx="895" cy="7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6892" name="Text Box 14"/>
              <p:cNvSpPr txBox="1">
                <a:spLocks noChangeArrowheads="1"/>
              </p:cNvSpPr>
              <p:nvPr/>
            </p:nvSpPr>
            <p:spPr bwMode="auto">
              <a:xfrm>
                <a:off x="397" y="2007"/>
                <a:ext cx="1429" cy="372"/>
              </a:xfrm>
              <a:prstGeom prst="rect">
                <a:avLst/>
              </a:prstGeom>
              <a:solidFill>
                <a:srgbClr val="CCFF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>
                <a:spAutoFit/>
              </a:bodyPr>
              <a:lstStyle>
                <a:lvl1pPr marL="457200" indent="-457200" eaLnBrk="0" hangingPunct="0"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9pPr>
              </a:lstStyle>
              <a:p>
                <a:pPr eaLnBrk="1" hangingPunct="1"/>
                <a:r>
                  <a:rPr lang="en-US" sz="800"/>
                  <a:t>Friend-finding Algorithm:</a:t>
                </a:r>
              </a:p>
              <a:p>
                <a:pPr eaLnBrk="1" hangingPunct="1"/>
                <a:r>
                  <a:rPr lang="en-US" sz="800"/>
                  <a:t>1. Look up their numbers </a:t>
                </a:r>
                <a:r>
                  <a:rPr lang="en-US" sz="800">
                    <a:solidFill>
                      <a:srgbClr val="6600CC"/>
                    </a:solidFill>
                  </a:rPr>
                  <a:t>A</a:t>
                </a:r>
                <a:r>
                  <a:rPr lang="en-US" sz="800"/>
                  <a:t>, </a:t>
                </a:r>
                <a:r>
                  <a:rPr lang="en-US" sz="800">
                    <a:solidFill>
                      <a:srgbClr val="6600CC"/>
                    </a:solidFill>
                  </a:rPr>
                  <a:t>B</a:t>
                </a:r>
              </a:p>
              <a:p>
                <a:pPr eaLnBrk="1" hangingPunct="1"/>
                <a:r>
                  <a:rPr lang="en-US" sz="800"/>
                  <a:t>2. Check (</a:t>
                </a:r>
                <a:r>
                  <a:rPr lang="en-US" sz="800">
                    <a:solidFill>
                      <a:srgbClr val="6600CC"/>
                    </a:solidFill>
                  </a:rPr>
                  <a:t>A</a:t>
                </a:r>
                <a:r>
                  <a:rPr lang="en-US" sz="800"/>
                  <a:t>,</a:t>
                </a:r>
                <a:r>
                  <a:rPr lang="en-US" sz="800">
                    <a:solidFill>
                      <a:srgbClr val="6600CC"/>
                    </a:solidFill>
                  </a:rPr>
                  <a:t>B</a:t>
                </a:r>
                <a:r>
                  <a:rPr lang="en-US" sz="800"/>
                  <a:t>) </a:t>
                </a:r>
                <a:r>
                  <a:rPr lang="en-US" sz="800" i="1"/>
                  <a:t>or</a:t>
                </a:r>
                <a:r>
                  <a:rPr lang="en-US" sz="800"/>
                  <a:t> (</a:t>
                </a:r>
                <a:r>
                  <a:rPr lang="en-US" sz="800">
                    <a:solidFill>
                      <a:srgbClr val="6600CC"/>
                    </a:solidFill>
                  </a:rPr>
                  <a:t>B</a:t>
                </a:r>
                <a:r>
                  <a:rPr lang="en-US" sz="800"/>
                  <a:t>,</a:t>
                </a:r>
                <a:r>
                  <a:rPr lang="en-US" sz="800">
                    <a:solidFill>
                      <a:srgbClr val="6600CC"/>
                    </a:solidFill>
                  </a:rPr>
                  <a:t>A</a:t>
                </a:r>
                <a:r>
                  <a:rPr lang="en-US" sz="800"/>
                  <a:t>) in our array</a:t>
                </a:r>
              </a:p>
              <a:p>
                <a:pPr eaLnBrk="1" hangingPunct="1"/>
                <a:r>
                  <a:rPr lang="en-US" sz="800"/>
                  <a:t>3. If we find a </a:t>
                </a:r>
                <a:r>
                  <a:rPr lang="en-US" sz="800">
                    <a:solidFill>
                      <a:srgbClr val="6600CC"/>
                    </a:solidFill>
                  </a:rPr>
                  <a:t>*</a:t>
                </a:r>
                <a:r>
                  <a:rPr lang="en-US" sz="800"/>
                  <a:t>, they’re buddies!</a:t>
                </a:r>
              </a:p>
            </p:txBody>
          </p:sp>
        </p:grpSp>
        <p:pic>
          <p:nvPicPr>
            <p:cNvPr id="36889" name="Picture 15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57" y="146"/>
              <a:ext cx="858" cy="1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87417" name="Text Box 25"/>
          <p:cNvSpPr txBox="1">
            <a:spLocks noChangeArrowheads="1"/>
          </p:cNvSpPr>
          <p:nvPr/>
        </p:nvSpPr>
        <p:spPr bwMode="auto">
          <a:xfrm>
            <a:off x="5370513" y="1038225"/>
            <a:ext cx="3711575" cy="958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1900"/>
              <a:t>Now what if I wanted to </a:t>
            </a:r>
            <a:r>
              <a:rPr lang="en-US" sz="1900">
                <a:solidFill>
                  <a:schemeClr val="accent2"/>
                </a:solidFill>
              </a:rPr>
              <a:t>improve</a:t>
            </a:r>
            <a:r>
              <a:rPr lang="en-US" sz="1900"/>
              <a:t> my FriendFinder data structures?</a:t>
            </a:r>
          </a:p>
        </p:txBody>
      </p:sp>
      <p:sp>
        <p:nvSpPr>
          <p:cNvPr id="187418" name="Text Box 26"/>
          <p:cNvSpPr txBox="1">
            <a:spLocks noChangeArrowheads="1"/>
          </p:cNvSpPr>
          <p:nvPr/>
        </p:nvSpPr>
        <p:spPr bwMode="auto">
          <a:xfrm>
            <a:off x="4559300" y="2311400"/>
            <a:ext cx="4449763" cy="669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1900"/>
              <a:t>Let’s say I made a </a:t>
            </a:r>
            <a:r>
              <a:rPr lang="en-US" sz="1900">
                <a:solidFill>
                  <a:srgbClr val="FF0000"/>
                </a:solidFill>
              </a:rPr>
              <a:t>radical change</a:t>
            </a:r>
            <a:r>
              <a:rPr lang="en-US" sz="1900"/>
              <a:t> to our </a:t>
            </a:r>
            <a:r>
              <a:rPr lang="en-US" sz="1900">
                <a:solidFill>
                  <a:srgbClr val="FF0000"/>
                </a:solidFill>
              </a:rPr>
              <a:t>friend network</a:t>
            </a:r>
            <a:r>
              <a:rPr lang="en-US" sz="1900"/>
              <a:t> data structures… </a:t>
            </a:r>
          </a:p>
        </p:txBody>
      </p:sp>
      <p:grpSp>
        <p:nvGrpSpPr>
          <p:cNvPr id="4" name="Group 35"/>
          <p:cNvGrpSpPr>
            <a:grpSpLocks/>
          </p:cNvGrpSpPr>
          <p:nvPr/>
        </p:nvGrpSpPr>
        <p:grpSpPr bwMode="auto">
          <a:xfrm>
            <a:off x="2254250" y="152400"/>
            <a:ext cx="3154363" cy="2111375"/>
            <a:chOff x="2083" y="2846"/>
            <a:chExt cx="1987" cy="1330"/>
          </a:xfrm>
        </p:grpSpPr>
        <p:sp>
          <p:nvSpPr>
            <p:cNvPr id="36882" name="Rectangle 29"/>
            <p:cNvSpPr>
              <a:spLocks noChangeArrowheads="1"/>
            </p:cNvSpPr>
            <p:nvPr/>
          </p:nvSpPr>
          <p:spPr bwMode="auto">
            <a:xfrm>
              <a:off x="2083" y="2846"/>
              <a:ext cx="1987" cy="133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36883" name="Text Box 31"/>
            <p:cNvSpPr txBox="1">
              <a:spLocks noChangeArrowheads="1"/>
            </p:cNvSpPr>
            <p:nvPr/>
          </p:nvSpPr>
          <p:spPr bwMode="auto">
            <a:xfrm>
              <a:off x="2107" y="3203"/>
              <a:ext cx="969" cy="757"/>
            </a:xfrm>
            <a:prstGeom prst="rect">
              <a:avLst/>
            </a:prstGeom>
            <a:solidFill>
              <a:srgbClr val="FFFFE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9pPr>
            </a:lstStyle>
            <a:p>
              <a:pPr eaLnBrk="1" hangingPunct="1"/>
              <a:r>
                <a:rPr lang="en-US" sz="800" u="sng">
                  <a:solidFill>
                    <a:srgbClr val="800000"/>
                  </a:solidFill>
                </a:rPr>
                <a:t>User</a:t>
              </a:r>
              <a:r>
                <a:rPr lang="en-US" sz="800" u="sng"/>
                <a:t> 	</a:t>
              </a:r>
              <a:r>
                <a:rPr lang="en-US" sz="800" u="sng">
                  <a:solidFill>
                    <a:srgbClr val="006666"/>
                  </a:solidFill>
                </a:rPr>
                <a:t>Number</a:t>
              </a:r>
            </a:p>
            <a:p>
              <a:pPr eaLnBrk="1" hangingPunct="1"/>
              <a:r>
                <a:rPr lang="en-US" sz="800">
                  <a:solidFill>
                    <a:srgbClr val="800000"/>
                  </a:solidFill>
                </a:rPr>
                <a:t>Carey Nash</a:t>
              </a:r>
              <a:r>
                <a:rPr lang="en-US" sz="800"/>
                <a:t> 	</a:t>
              </a:r>
              <a:r>
                <a:rPr lang="en-US" sz="800">
                  <a:solidFill>
                    <a:srgbClr val="006666"/>
                  </a:solidFill>
                </a:rPr>
                <a:t>0</a:t>
              </a:r>
            </a:p>
            <a:p>
              <a:pPr eaLnBrk="1" hangingPunct="1"/>
              <a:r>
                <a:rPr lang="en-US" sz="800">
                  <a:solidFill>
                    <a:srgbClr val="800000"/>
                  </a:solidFill>
                </a:rPr>
                <a:t>Scott Wilhelm</a:t>
              </a:r>
              <a:r>
                <a:rPr lang="en-US" sz="800">
                  <a:solidFill>
                    <a:srgbClr val="006666"/>
                  </a:solidFill>
                </a:rPr>
                <a:t>	1</a:t>
              </a:r>
            </a:p>
            <a:p>
              <a:pPr eaLnBrk="1" hangingPunct="1"/>
              <a:r>
                <a:rPr lang="en-US" sz="800">
                  <a:solidFill>
                    <a:srgbClr val="800000"/>
                  </a:solidFill>
                </a:rPr>
                <a:t>David Smallberg</a:t>
              </a:r>
              <a:r>
                <a:rPr lang="en-US" sz="800">
                  <a:solidFill>
                    <a:srgbClr val="006666"/>
                  </a:solidFill>
                </a:rPr>
                <a:t>	2</a:t>
              </a:r>
            </a:p>
            <a:p>
              <a:pPr eaLnBrk="1" hangingPunct="1"/>
              <a:r>
                <a:rPr lang="en-US" sz="800">
                  <a:solidFill>
                    <a:srgbClr val="800000"/>
                  </a:solidFill>
                </a:rPr>
                <a:t>Danny Hsu</a:t>
              </a:r>
              <a:r>
                <a:rPr lang="en-US" sz="800"/>
                <a:t> 	</a:t>
              </a:r>
              <a:r>
                <a:rPr lang="en-US" sz="800">
                  <a:solidFill>
                    <a:srgbClr val="006666"/>
                  </a:solidFill>
                </a:rPr>
                <a:t>3</a:t>
              </a:r>
              <a:br>
                <a:rPr lang="en-US" sz="800"/>
              </a:br>
              <a:r>
                <a:rPr lang="en-US" sz="800">
                  <a:solidFill>
                    <a:srgbClr val="800000"/>
                  </a:solidFill>
                </a:rPr>
                <a:t>Jenny</a:t>
              </a:r>
              <a:r>
                <a:rPr lang="en-US" sz="800"/>
                <a:t> </a:t>
              </a:r>
              <a:r>
                <a:rPr lang="en-US" sz="800">
                  <a:solidFill>
                    <a:srgbClr val="800000"/>
                  </a:solidFill>
                </a:rPr>
                <a:t>Oh</a:t>
              </a:r>
              <a:r>
                <a:rPr lang="en-US" sz="800">
                  <a:solidFill>
                    <a:srgbClr val="006666"/>
                  </a:solidFill>
                </a:rPr>
                <a:t>	4</a:t>
              </a:r>
            </a:p>
            <a:p>
              <a:pPr eaLnBrk="1" hangingPunct="1"/>
              <a:r>
                <a:rPr lang="en-US" sz="800">
                  <a:solidFill>
                    <a:srgbClr val="800000"/>
                  </a:solidFill>
                </a:rPr>
                <a:t>Rich</a:t>
              </a:r>
              <a:r>
                <a:rPr lang="en-US" sz="800"/>
                <a:t> </a:t>
              </a:r>
              <a:r>
                <a:rPr lang="en-US" sz="800">
                  <a:solidFill>
                    <a:srgbClr val="800000"/>
                  </a:solidFill>
                </a:rPr>
                <a:t>Lim</a:t>
              </a:r>
              <a:r>
                <a:rPr lang="en-US" sz="800">
                  <a:solidFill>
                    <a:srgbClr val="006666"/>
                  </a:solidFill>
                </a:rPr>
                <a:t>	5</a:t>
              </a:r>
            </a:p>
            <a:p>
              <a:pPr eaLnBrk="1" hangingPunct="1"/>
              <a:r>
                <a:rPr lang="en-US" sz="800">
                  <a:solidFill>
                    <a:srgbClr val="800000"/>
                  </a:solidFill>
                </a:rPr>
                <a:t>David</a:t>
              </a:r>
              <a:r>
                <a:rPr lang="en-US" sz="800"/>
                <a:t> </a:t>
              </a:r>
              <a:r>
                <a:rPr lang="en-US" sz="800">
                  <a:solidFill>
                    <a:srgbClr val="800000"/>
                  </a:solidFill>
                </a:rPr>
                <a:t>Sun</a:t>
              </a:r>
              <a:r>
                <a:rPr lang="en-US" sz="800">
                  <a:solidFill>
                    <a:srgbClr val="006666"/>
                  </a:solidFill>
                </a:rPr>
                <a:t>	6</a:t>
              </a:r>
            </a:p>
            <a:p>
              <a:pPr eaLnBrk="1" hangingPunct="1"/>
              <a:r>
                <a:rPr lang="en-US" sz="800">
                  <a:solidFill>
                    <a:srgbClr val="800000"/>
                  </a:solidFill>
                </a:rPr>
                <a:t>…</a:t>
              </a:r>
              <a:endParaRPr lang="en-US" sz="800">
                <a:solidFill>
                  <a:srgbClr val="006666"/>
                </a:solidFill>
              </a:endParaRPr>
            </a:p>
          </p:txBody>
        </p:sp>
        <p:pic>
          <p:nvPicPr>
            <p:cNvPr id="36884" name="Picture 34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19" y="2896"/>
              <a:ext cx="858" cy="1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6885" name="Picture 27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4791" b="11157"/>
            <a:stretch>
              <a:fillRect/>
            </a:stretch>
          </p:blipFill>
          <p:spPr bwMode="auto">
            <a:xfrm>
              <a:off x="3090" y="3193"/>
              <a:ext cx="932" cy="9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6886" name="Text Box 33"/>
            <p:cNvSpPr txBox="1">
              <a:spLocks noChangeArrowheads="1"/>
            </p:cNvSpPr>
            <p:nvPr/>
          </p:nvSpPr>
          <p:spPr bwMode="auto">
            <a:xfrm>
              <a:off x="2089" y="3703"/>
              <a:ext cx="1429" cy="449"/>
            </a:xfrm>
            <a:prstGeom prst="rect">
              <a:avLst/>
            </a:prstGeom>
            <a:solidFill>
              <a:srgbClr val="CC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 marL="457200" indent="-4572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9pPr>
            </a:lstStyle>
            <a:p>
              <a:pPr eaLnBrk="1" hangingPunct="1"/>
              <a:r>
                <a:rPr lang="en-US" sz="800"/>
                <a:t>Friend-finding Algorithm:</a:t>
              </a:r>
            </a:p>
            <a:p>
              <a:pPr eaLnBrk="1" hangingPunct="1"/>
              <a:r>
                <a:rPr lang="en-US" sz="800"/>
                <a:t>1. Identify the node in the graph for user </a:t>
              </a:r>
              <a:endParaRPr lang="en-US" sz="800">
                <a:solidFill>
                  <a:srgbClr val="6600CC"/>
                </a:solidFill>
              </a:endParaRPr>
            </a:p>
            <a:p>
              <a:pPr eaLnBrk="1" hangingPunct="1"/>
              <a:r>
                <a:rPr lang="en-US" sz="800"/>
                <a:t>2. Perform a breadth-first search from this node</a:t>
              </a:r>
            </a:p>
            <a:p>
              <a:pPr eaLnBrk="1" hangingPunct="1"/>
              <a:r>
                <a:rPr lang="en-US" sz="800"/>
                <a:t>3. Do not follow more than 2 edges…</a:t>
              </a:r>
            </a:p>
          </p:txBody>
        </p:sp>
      </p:grpSp>
      <p:sp>
        <p:nvSpPr>
          <p:cNvPr id="187428" name="Text Box 36"/>
          <p:cNvSpPr txBox="1">
            <a:spLocks noChangeArrowheads="1"/>
          </p:cNvSpPr>
          <p:nvPr/>
        </p:nvSpPr>
        <p:spPr bwMode="auto">
          <a:xfrm>
            <a:off x="4800600" y="3159125"/>
            <a:ext cx="4183063" cy="669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1900"/>
              <a:t>Would the </a:t>
            </a:r>
            <a:r>
              <a:rPr lang="en-US" sz="1900">
                <a:solidFill>
                  <a:srgbClr val="6600FF"/>
                </a:solidFill>
              </a:rPr>
              <a:t>user</a:t>
            </a:r>
            <a:r>
              <a:rPr lang="en-US" sz="1900"/>
              <a:t> of my class need to </a:t>
            </a:r>
            <a:r>
              <a:rPr lang="en-US" sz="1900">
                <a:solidFill>
                  <a:srgbClr val="6600FF"/>
                </a:solidFill>
              </a:rPr>
              <a:t>change</a:t>
            </a:r>
            <a:r>
              <a:rPr lang="en-US" sz="1900"/>
              <a:t> any part of her program? </a:t>
            </a:r>
          </a:p>
        </p:txBody>
      </p:sp>
      <p:grpSp>
        <p:nvGrpSpPr>
          <p:cNvPr id="5" name="Group 44"/>
          <p:cNvGrpSpPr>
            <a:grpSpLocks/>
          </p:cNvGrpSpPr>
          <p:nvPr/>
        </p:nvGrpSpPr>
        <p:grpSpPr bwMode="auto">
          <a:xfrm>
            <a:off x="3673475" y="3330575"/>
            <a:ext cx="1203325" cy="1974850"/>
            <a:chOff x="2314" y="2098"/>
            <a:chExt cx="758" cy="1244"/>
          </a:xfrm>
        </p:grpSpPr>
        <p:sp>
          <p:nvSpPr>
            <p:cNvPr id="36879" name="Line 37"/>
            <p:cNvSpPr>
              <a:spLocks noChangeShapeType="1"/>
            </p:cNvSpPr>
            <p:nvPr/>
          </p:nvSpPr>
          <p:spPr bwMode="auto">
            <a:xfrm flipH="1" flipV="1">
              <a:off x="2462" y="2098"/>
              <a:ext cx="601" cy="12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880" name="Line 38"/>
            <p:cNvSpPr>
              <a:spLocks noChangeShapeType="1"/>
            </p:cNvSpPr>
            <p:nvPr/>
          </p:nvSpPr>
          <p:spPr bwMode="auto">
            <a:xfrm flipH="1">
              <a:off x="2314" y="2208"/>
              <a:ext cx="758" cy="65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881" name="Line 39"/>
            <p:cNvSpPr>
              <a:spLocks noChangeShapeType="1"/>
            </p:cNvSpPr>
            <p:nvPr/>
          </p:nvSpPr>
          <p:spPr bwMode="auto">
            <a:xfrm flipH="1">
              <a:off x="2382" y="2208"/>
              <a:ext cx="690" cy="113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87432" name="Rectangle 40"/>
          <p:cNvSpPr>
            <a:spLocks noChangeArrowheads="1"/>
          </p:cNvSpPr>
          <p:nvPr/>
        </p:nvSpPr>
        <p:spPr bwMode="auto">
          <a:xfrm>
            <a:off x="2257425" y="609600"/>
            <a:ext cx="3108325" cy="1638300"/>
          </a:xfrm>
          <a:prstGeom prst="rect">
            <a:avLst/>
          </a:prstGeom>
          <a:solidFill>
            <a:schemeClr val="accent1">
              <a:alpha val="78038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187434" name="Text Box 42"/>
          <p:cNvSpPr txBox="1">
            <a:spLocks noChangeArrowheads="1"/>
          </p:cNvSpPr>
          <p:nvPr/>
        </p:nvSpPr>
        <p:spPr bwMode="auto">
          <a:xfrm>
            <a:off x="4641418" y="4085650"/>
            <a:ext cx="4440237" cy="969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1900" dirty="0">
                <a:solidFill>
                  <a:srgbClr val="006666"/>
                </a:solidFill>
              </a:rPr>
              <a:t>No!</a:t>
            </a:r>
            <a:r>
              <a:rPr lang="en-US" sz="1900" dirty="0"/>
              <a:t> Because the rest of the program doesn’t rely on these details - it knows nothing about them!</a:t>
            </a:r>
          </a:p>
        </p:txBody>
      </p:sp>
      <p:sp>
        <p:nvSpPr>
          <p:cNvPr id="187435" name="Text Box 43"/>
          <p:cNvSpPr txBox="1">
            <a:spLocks noChangeArrowheads="1"/>
          </p:cNvSpPr>
          <p:nvPr/>
        </p:nvSpPr>
        <p:spPr bwMode="auto">
          <a:xfrm>
            <a:off x="5073650" y="5257800"/>
            <a:ext cx="3711575" cy="153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1900" dirty="0"/>
              <a:t>The same is true for your car! If you </a:t>
            </a:r>
            <a:r>
              <a:rPr lang="en-US" sz="1900" dirty="0">
                <a:solidFill>
                  <a:srgbClr val="6600FF"/>
                </a:solidFill>
              </a:rPr>
              <a:t>replace your engine</a:t>
            </a:r>
            <a:r>
              <a:rPr lang="en-US" sz="1900" dirty="0"/>
              <a:t>, you don’t care – you just use the </a:t>
            </a:r>
            <a:r>
              <a:rPr lang="en-US" sz="1900" dirty="0">
                <a:solidFill>
                  <a:srgbClr val="006666"/>
                </a:solidFill>
              </a:rPr>
              <a:t>steering wheel</a:t>
            </a:r>
            <a:r>
              <a:rPr lang="en-US" sz="1900" dirty="0"/>
              <a:t>, </a:t>
            </a:r>
            <a:r>
              <a:rPr lang="en-US" sz="1900" dirty="0">
                <a:solidFill>
                  <a:srgbClr val="006666"/>
                </a:solidFill>
              </a:rPr>
              <a:t>accelerator</a:t>
            </a:r>
            <a:r>
              <a:rPr lang="en-US" sz="1900" dirty="0"/>
              <a:t> and </a:t>
            </a:r>
            <a:r>
              <a:rPr lang="en-US" sz="1900" dirty="0">
                <a:solidFill>
                  <a:srgbClr val="006666"/>
                </a:solidFill>
              </a:rPr>
              <a:t>brakes</a:t>
            </a:r>
            <a:r>
              <a:rPr lang="en-US" sz="1900" dirty="0"/>
              <a:t> like you did before!</a:t>
            </a:r>
          </a:p>
        </p:txBody>
      </p:sp>
      <p:sp>
        <p:nvSpPr>
          <p:cNvPr id="36896" name="Rectangle 30" hidden="1"/>
          <p:cNvSpPr>
            <a:spLocks noChangeArrowheads="1"/>
          </p:cNvSpPr>
          <p:nvPr/>
        </p:nvSpPr>
        <p:spPr bwMode="auto">
          <a:xfrm>
            <a:off x="1235075" y="1579563"/>
            <a:ext cx="7185025" cy="4310062"/>
          </a:xfrm>
          <a:prstGeom prst="rect">
            <a:avLst/>
          </a:prstGeom>
          <a:solidFill>
            <a:srgbClr val="EAFFD5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dirty="0"/>
              <a:t>This is the power of ADTs (and of classes)!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/>
              <a:t>If you design your programs using this </a:t>
            </a:r>
            <a:br>
              <a:rPr lang="en-US" sz="2400" dirty="0"/>
            </a:br>
            <a:r>
              <a:rPr lang="en-US" sz="2400" dirty="0"/>
              <a:t>approach, you can reduce complexity by: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>
                <a:solidFill>
                  <a:srgbClr val="6600CC"/>
                </a:solidFill>
              </a:rPr>
              <a:t>Breaking your programs up into small, </a:t>
            </a:r>
            <a:br>
              <a:rPr lang="en-US" sz="2400" dirty="0">
                <a:solidFill>
                  <a:srgbClr val="6600CC"/>
                </a:solidFill>
              </a:rPr>
            </a:br>
            <a:r>
              <a:rPr lang="en-US" sz="2400" dirty="0">
                <a:solidFill>
                  <a:srgbClr val="6600CC"/>
                </a:solidFill>
              </a:rPr>
              <a:t>self-contained chunks.</a:t>
            </a:r>
          </a:p>
          <a:p>
            <a:pPr algn="ctr"/>
            <a:br>
              <a:rPr lang="en-US" sz="2400" dirty="0"/>
            </a:br>
            <a:r>
              <a:rPr lang="en-US" sz="2400" dirty="0">
                <a:solidFill>
                  <a:srgbClr val="6600CC"/>
                </a:solidFill>
              </a:rPr>
              <a:t>Combining these chunks together to solve</a:t>
            </a:r>
            <a:br>
              <a:rPr lang="en-US" sz="2400" dirty="0">
                <a:solidFill>
                  <a:srgbClr val="6600CC"/>
                </a:solidFill>
              </a:rPr>
            </a:br>
            <a:r>
              <a:rPr lang="en-US" sz="2400" dirty="0">
                <a:solidFill>
                  <a:srgbClr val="6600CC"/>
                </a:solidFill>
              </a:rPr>
              <a:t>bigger (more complex) problems.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87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9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6896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6896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9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9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7417" grpId="0"/>
      <p:bldP spid="187418" grpId="0"/>
      <p:bldP spid="187428" grpId="0"/>
      <p:bldP spid="187432" grpId="0" animBg="1"/>
      <p:bldP spid="187434" grpId="0"/>
      <p:bldP spid="187435" grpId="0"/>
      <p:bldP spid="36896" grpId="0" uiExpand="1" build="p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28575"/>
            <a:ext cx="7772400" cy="1143000"/>
          </a:xfrm>
        </p:spPr>
        <p:txBody>
          <a:bodyPr/>
          <a:lstStyle/>
          <a:p>
            <a:pPr eaLnBrk="1" hangingPunct="1"/>
            <a:r>
              <a:rPr lang="en-US" sz="3200" dirty="0"/>
              <a:t>What is Object Oriented Programming?</a:t>
            </a:r>
          </a:p>
        </p:txBody>
      </p:sp>
      <p:sp>
        <p:nvSpPr>
          <p:cNvPr id="181256" name="Text Box 8"/>
          <p:cNvSpPr txBox="1">
            <a:spLocks noChangeArrowheads="1"/>
          </p:cNvSpPr>
          <p:nvPr/>
        </p:nvSpPr>
        <p:spPr bwMode="auto">
          <a:xfrm>
            <a:off x="4000500" y="2384425"/>
            <a:ext cx="4706938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2000" dirty="0"/>
              <a:t>In OOP, programs are constructed from multiple self-contained </a:t>
            </a:r>
            <a:r>
              <a:rPr lang="en-US" sz="2000" dirty="0">
                <a:solidFill>
                  <a:srgbClr val="FF0000"/>
                </a:solidFill>
              </a:rPr>
              <a:t>classes</a:t>
            </a:r>
            <a:r>
              <a:rPr lang="en-US" sz="2000" dirty="0"/>
              <a:t>.</a:t>
            </a:r>
          </a:p>
        </p:txBody>
      </p:sp>
      <p:pic>
        <p:nvPicPr>
          <p:cNvPr id="33802" name="Picture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55" r="3203"/>
          <a:stretch>
            <a:fillRect/>
          </a:stretch>
        </p:blipFill>
        <p:spPr bwMode="auto">
          <a:xfrm>
            <a:off x="488950" y="1155700"/>
            <a:ext cx="3117850" cy="3948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 Box 8"/>
          <p:cNvSpPr txBox="1">
            <a:spLocks noChangeArrowheads="1"/>
          </p:cNvSpPr>
          <p:nvPr/>
        </p:nvSpPr>
        <p:spPr bwMode="auto">
          <a:xfrm>
            <a:off x="4403725" y="5013325"/>
            <a:ext cx="4340225" cy="131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2000"/>
              <a:t>Classes </a:t>
            </a:r>
            <a:r>
              <a:rPr lang="en-US" sz="2000">
                <a:solidFill>
                  <a:srgbClr val="6600CC"/>
                </a:solidFill>
              </a:rPr>
              <a:t>talk to each other</a:t>
            </a:r>
            <a:r>
              <a:rPr lang="en-US" sz="2000"/>
              <a:t> only by using </a:t>
            </a:r>
            <a:r>
              <a:rPr lang="en-US" sz="2000">
                <a:solidFill>
                  <a:srgbClr val="6600CC"/>
                </a:solidFill>
              </a:rPr>
              <a:t>public interface</a:t>
            </a:r>
            <a:r>
              <a:rPr lang="en-US" sz="2000"/>
              <a:t> </a:t>
            </a:r>
            <a:r>
              <a:rPr lang="en-US" sz="2000">
                <a:solidFill>
                  <a:srgbClr val="6600CC"/>
                </a:solidFill>
              </a:rPr>
              <a:t>functions </a:t>
            </a:r>
            <a:r>
              <a:rPr lang="en-US" sz="2000"/>
              <a:t>– each class knows nothing about how the others work inside.</a:t>
            </a:r>
          </a:p>
        </p:txBody>
      </p:sp>
      <p:sp>
        <p:nvSpPr>
          <p:cNvPr id="3" name="Text Box 8"/>
          <p:cNvSpPr txBox="1">
            <a:spLocks noChangeArrowheads="1"/>
          </p:cNvSpPr>
          <p:nvPr/>
        </p:nvSpPr>
        <p:spPr bwMode="auto">
          <a:xfrm>
            <a:off x="223838" y="5368925"/>
            <a:ext cx="4197350" cy="131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2000" dirty="0">
                <a:solidFill>
                  <a:srgbClr val="6600CC"/>
                </a:solidFill>
              </a:rPr>
              <a:t>So to sum up:</a:t>
            </a:r>
          </a:p>
          <a:p>
            <a:pPr algn="ctr" eaLnBrk="1" hangingPunct="1"/>
            <a:r>
              <a:rPr lang="en-US" sz="2000" dirty="0"/>
              <a:t>OOP is using classes (aka ADTs) to build programs – </a:t>
            </a:r>
            <a:r>
              <a:rPr lang="en-US" sz="2000" dirty="0">
                <a:solidFill>
                  <a:srgbClr val="006666"/>
                </a:solidFill>
              </a:rPr>
              <a:t>plus some other goodies we’ll learn soon</a:t>
            </a:r>
            <a:r>
              <a:rPr lang="en-US" sz="2000" dirty="0"/>
              <a:t>!</a:t>
            </a:r>
          </a:p>
        </p:txBody>
      </p:sp>
      <p:sp>
        <p:nvSpPr>
          <p:cNvPr id="33806" name="Rectangle 14"/>
          <p:cNvSpPr>
            <a:spLocks noChangeArrowheads="1"/>
          </p:cNvSpPr>
          <p:nvPr/>
        </p:nvSpPr>
        <p:spPr bwMode="auto">
          <a:xfrm>
            <a:off x="3606801" y="3506904"/>
            <a:ext cx="5194300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dirty="0"/>
              <a:t> Each class holds a set of </a:t>
            </a:r>
            <a:r>
              <a:rPr lang="en-US" dirty="0">
                <a:solidFill>
                  <a:srgbClr val="FF0000"/>
                </a:solidFill>
              </a:rPr>
              <a:t>data </a:t>
            </a:r>
            <a:r>
              <a:rPr lang="en-US" dirty="0"/>
              <a:t>and </a:t>
            </a:r>
            <a:r>
              <a:rPr lang="en-US" dirty="0">
                <a:solidFill>
                  <a:srgbClr val="FF0000"/>
                </a:solidFill>
              </a:rPr>
              <a:t>algorithms </a:t>
            </a:r>
            <a:r>
              <a:rPr lang="en-US" dirty="0"/>
              <a:t>- we then access the class using a </a:t>
            </a:r>
            <a:r>
              <a:rPr lang="en-US" dirty="0">
                <a:solidFill>
                  <a:srgbClr val="FF0000"/>
                </a:solidFill>
              </a:rPr>
              <a:t>simple set of interface functions</a:t>
            </a:r>
            <a:r>
              <a:rPr lang="en-US" dirty="0"/>
              <a:t>!</a:t>
            </a:r>
          </a:p>
        </p:txBody>
      </p:sp>
      <p:sp>
        <p:nvSpPr>
          <p:cNvPr id="181254" name="Text Box 6"/>
          <p:cNvSpPr txBox="1">
            <a:spLocks noChangeArrowheads="1"/>
          </p:cNvSpPr>
          <p:nvPr/>
        </p:nvSpPr>
        <p:spPr bwMode="auto">
          <a:xfrm>
            <a:off x="3019425" y="1068388"/>
            <a:ext cx="5926138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2000" dirty="0">
                <a:solidFill>
                  <a:srgbClr val="6600CC"/>
                </a:solidFill>
              </a:rPr>
              <a:t>Object Oriented Programming</a:t>
            </a:r>
            <a:r>
              <a:rPr lang="en-US" sz="2000" dirty="0"/>
              <a:t> (</a:t>
            </a:r>
            <a:r>
              <a:rPr lang="en-US" sz="2000" dirty="0">
                <a:solidFill>
                  <a:srgbClr val="6600CC"/>
                </a:solidFill>
              </a:rPr>
              <a:t>OOP</a:t>
            </a:r>
            <a:r>
              <a:rPr lang="en-US" sz="2000" dirty="0"/>
              <a:t>) is simply a programming model based on the Abstract Data Type (ADT) concept we just learned!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1256" grpId="0"/>
      <p:bldP spid="2" grpId="0"/>
      <p:bldP spid="3" grpId="0"/>
      <p:bldP spid="33806" grpId="0"/>
      <p:bldP spid="181254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ChangeArrowheads="1"/>
          </p:cNvSpPr>
          <p:nvPr/>
        </p:nvSpPr>
        <p:spPr bwMode="auto">
          <a:xfrm>
            <a:off x="152400" y="-76200"/>
            <a:ext cx="88392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sz="4400">
                <a:solidFill>
                  <a:schemeClr val="tx2"/>
                </a:solidFill>
              </a:rPr>
              <a:t>C++ Class Review</a:t>
            </a:r>
          </a:p>
        </p:txBody>
      </p:sp>
      <p:sp>
        <p:nvSpPr>
          <p:cNvPr id="37891" name="Rectangle 3"/>
          <p:cNvSpPr>
            <a:spLocks noChangeArrowheads="1"/>
          </p:cNvSpPr>
          <p:nvPr/>
        </p:nvSpPr>
        <p:spPr bwMode="auto">
          <a:xfrm>
            <a:off x="685800" y="1111250"/>
            <a:ext cx="7772400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800" dirty="0">
                <a:cs typeface="Courier New" pitchFamily="49" charset="0"/>
              </a:rPr>
              <a:t>Ok, since I know you’re rusty, let’s do a quick review of C++ </a:t>
            </a:r>
            <a:r>
              <a:rPr lang="en-US" sz="2800" dirty="0" err="1">
                <a:solidFill>
                  <a:srgbClr val="FF0000"/>
                </a:solidFill>
                <a:cs typeface="Courier New" pitchFamily="49" charset="0"/>
              </a:rPr>
              <a:t>structs</a:t>
            </a:r>
            <a:r>
              <a:rPr lang="en-US" sz="2800" dirty="0">
                <a:solidFill>
                  <a:srgbClr val="FF0000"/>
                </a:solidFill>
                <a:cs typeface="Courier New" pitchFamily="49" charset="0"/>
              </a:rPr>
              <a:t> </a:t>
            </a:r>
            <a:r>
              <a:rPr lang="en-US" sz="2800" dirty="0">
                <a:cs typeface="Courier New" pitchFamily="49" charset="0"/>
              </a:rPr>
              <a:t>and </a:t>
            </a:r>
            <a:r>
              <a:rPr lang="en-US" sz="2800" dirty="0">
                <a:solidFill>
                  <a:srgbClr val="FF0000"/>
                </a:solidFill>
                <a:cs typeface="Courier New" pitchFamily="49" charset="0"/>
              </a:rPr>
              <a:t>classes</a:t>
            </a:r>
            <a:r>
              <a:rPr lang="en-US" sz="2800" dirty="0">
                <a:cs typeface="Courier New" pitchFamily="49" charset="0"/>
              </a:rPr>
              <a:t>.</a:t>
            </a:r>
            <a:endParaRPr lang="en-US" sz="2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b="5656"/>
          <a:stretch/>
        </p:blipFill>
        <p:spPr>
          <a:xfrm>
            <a:off x="2883273" y="2255745"/>
            <a:ext cx="3548566" cy="4162985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76200"/>
            <a:ext cx="7772400" cy="1143000"/>
          </a:xfrm>
        </p:spPr>
        <p:txBody>
          <a:bodyPr/>
          <a:lstStyle/>
          <a:p>
            <a:pPr eaLnBrk="1" hangingPunct="1"/>
            <a:r>
              <a:rPr lang="en-US"/>
              <a:t>Topic #1: </a:t>
            </a:r>
            <a:r>
              <a:rPr lang="en-US">
                <a:solidFill>
                  <a:srgbClr val="6600CC"/>
                </a:solidFill>
              </a:rPr>
              <a:t>C++ structs</a:t>
            </a:r>
          </a:p>
        </p:txBody>
      </p:sp>
      <p:sp>
        <p:nvSpPr>
          <p:cNvPr id="38915" name="Text Box 3"/>
          <p:cNvSpPr txBox="1">
            <a:spLocks noChangeArrowheads="1"/>
          </p:cNvSpPr>
          <p:nvPr/>
        </p:nvSpPr>
        <p:spPr bwMode="auto">
          <a:xfrm>
            <a:off x="159024" y="1237238"/>
            <a:ext cx="4945017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2000" dirty="0">
                <a:solidFill>
                  <a:schemeClr val="tx2"/>
                </a:solidFill>
              </a:rPr>
              <a:t>Sometimes we want to group together multiple related pieces of data and store them in a single variable.</a:t>
            </a:r>
          </a:p>
        </p:txBody>
      </p:sp>
      <p:sp>
        <p:nvSpPr>
          <p:cNvPr id="38918" name="Text Box 3"/>
          <p:cNvSpPr txBox="1">
            <a:spLocks noChangeArrowheads="1"/>
          </p:cNvSpPr>
          <p:nvPr/>
        </p:nvSpPr>
        <p:spPr bwMode="auto">
          <a:xfrm>
            <a:off x="255405" y="2541498"/>
            <a:ext cx="4805113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2000" dirty="0">
                <a:solidFill>
                  <a:schemeClr val="tx2"/>
                </a:solidFill>
              </a:rPr>
              <a:t>For instance, to represent a </a:t>
            </a:r>
            <a:r>
              <a:rPr lang="en-US" sz="2000" dirty="0">
                <a:solidFill>
                  <a:srgbClr val="7030A0"/>
                </a:solidFill>
              </a:rPr>
              <a:t>person</a:t>
            </a:r>
            <a:r>
              <a:rPr lang="en-US" sz="2000" dirty="0">
                <a:solidFill>
                  <a:schemeClr val="tx2"/>
                </a:solidFill>
              </a:rPr>
              <a:t> in my program, I need to store their </a:t>
            </a:r>
            <a:r>
              <a:rPr lang="en-US" sz="2000" dirty="0">
                <a:solidFill>
                  <a:srgbClr val="FF0000"/>
                </a:solidFill>
              </a:rPr>
              <a:t>name</a:t>
            </a:r>
            <a:r>
              <a:rPr lang="en-US" sz="2000" dirty="0">
                <a:solidFill>
                  <a:schemeClr val="tx2"/>
                </a:solidFill>
              </a:rPr>
              <a:t>, </a:t>
            </a:r>
            <a:r>
              <a:rPr lang="en-US" sz="2000" dirty="0">
                <a:solidFill>
                  <a:srgbClr val="FF0000"/>
                </a:solidFill>
              </a:rPr>
              <a:t>age</a:t>
            </a:r>
            <a:r>
              <a:rPr lang="en-US" sz="2000" dirty="0">
                <a:solidFill>
                  <a:schemeClr val="tx2"/>
                </a:solidFill>
              </a:rPr>
              <a:t>, </a:t>
            </a:r>
            <a:r>
              <a:rPr lang="en-US" sz="2000" dirty="0">
                <a:solidFill>
                  <a:srgbClr val="FF0000"/>
                </a:solidFill>
              </a:rPr>
              <a:t>phone</a:t>
            </a:r>
            <a:r>
              <a:rPr lang="en-US" sz="2000" dirty="0">
                <a:solidFill>
                  <a:schemeClr val="tx2"/>
                </a:solidFill>
              </a:rPr>
              <a:t> </a:t>
            </a:r>
            <a:r>
              <a:rPr lang="en-US" sz="2000" dirty="0">
                <a:solidFill>
                  <a:srgbClr val="FF0000"/>
                </a:solidFill>
              </a:rPr>
              <a:t>number</a:t>
            </a:r>
            <a:r>
              <a:rPr lang="en-US" sz="2000" dirty="0">
                <a:solidFill>
                  <a:schemeClr val="tx2"/>
                </a:solidFill>
              </a:rPr>
              <a:t>, </a:t>
            </a:r>
            <a:r>
              <a:rPr lang="en-US" sz="2000" dirty="0">
                <a:solidFill>
                  <a:srgbClr val="FF0000"/>
                </a:solidFill>
              </a:rPr>
              <a:t>address</a:t>
            </a:r>
            <a:r>
              <a:rPr lang="en-US" sz="2000" dirty="0">
                <a:solidFill>
                  <a:schemeClr val="tx2"/>
                </a:solidFill>
              </a:rPr>
              <a:t>, etc.  </a:t>
            </a:r>
          </a:p>
        </p:txBody>
      </p:sp>
      <p:sp>
        <p:nvSpPr>
          <p:cNvPr id="38921" name="Text Box 3"/>
          <p:cNvSpPr txBox="1">
            <a:spLocks noChangeArrowheads="1"/>
          </p:cNvSpPr>
          <p:nvPr/>
        </p:nvSpPr>
        <p:spPr bwMode="auto">
          <a:xfrm>
            <a:off x="334917" y="3845758"/>
            <a:ext cx="4610100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2000" dirty="0">
                <a:solidFill>
                  <a:schemeClr val="tx2"/>
                </a:solidFill>
              </a:rPr>
              <a:t>The problem is that I have to define </a:t>
            </a:r>
            <a:r>
              <a:rPr lang="en-US" sz="2000" dirty="0">
                <a:solidFill>
                  <a:srgbClr val="FF0000"/>
                </a:solidFill>
              </a:rPr>
              <a:t>four separate variables </a:t>
            </a:r>
            <a:r>
              <a:rPr lang="en-US" sz="2000" dirty="0">
                <a:solidFill>
                  <a:schemeClr val="tx2"/>
                </a:solidFill>
              </a:rPr>
              <a:t>to represent a single entity (like a person).</a:t>
            </a:r>
          </a:p>
        </p:txBody>
      </p:sp>
      <p:sp>
        <p:nvSpPr>
          <p:cNvPr id="38923" name="Text Box 3"/>
          <p:cNvSpPr txBox="1">
            <a:spLocks noChangeArrowheads="1"/>
          </p:cNvSpPr>
          <p:nvPr/>
        </p:nvSpPr>
        <p:spPr bwMode="auto">
          <a:xfrm>
            <a:off x="334917" y="5150018"/>
            <a:ext cx="4501360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2000" dirty="0">
                <a:solidFill>
                  <a:schemeClr val="tx2"/>
                </a:solidFill>
              </a:rPr>
              <a:t>It’d be nice if we had some way to define a </a:t>
            </a:r>
            <a:r>
              <a:rPr lang="en-US" sz="2000" dirty="0">
                <a:solidFill>
                  <a:srgbClr val="FF0000"/>
                </a:solidFill>
              </a:rPr>
              <a:t>single variable </a:t>
            </a:r>
            <a:r>
              <a:rPr lang="en-US" sz="2000" dirty="0">
                <a:solidFill>
                  <a:schemeClr val="tx2"/>
                </a:solidFill>
              </a:rPr>
              <a:t>that can hold all of our related values.</a:t>
            </a:r>
          </a:p>
        </p:txBody>
      </p:sp>
      <p:sp>
        <p:nvSpPr>
          <p:cNvPr id="2" name="Rectangle 1"/>
          <p:cNvSpPr/>
          <p:nvPr/>
        </p:nvSpPr>
        <p:spPr>
          <a:xfrm>
            <a:off x="5247860" y="1237237"/>
            <a:ext cx="3797285" cy="5237704"/>
          </a:xfrm>
          <a:prstGeom prst="rect">
            <a:avLst/>
          </a:prstGeom>
          <a:solidFill>
            <a:srgbClr val="EAFFD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6666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260051" y="1203255"/>
            <a:ext cx="1537600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int</a:t>
            </a:r>
            <a:r>
              <a:rPr lang="en-US" sz="2400" dirty="0"/>
              <a:t> main()</a:t>
            </a:r>
          </a:p>
          <a:p>
            <a:r>
              <a:rPr lang="en-US" sz="2400" dirty="0"/>
              <a:t>{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}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529805" y="1826945"/>
            <a:ext cx="16562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6600CC"/>
                </a:solidFill>
              </a:rPr>
              <a:t>string name;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529805" y="2155253"/>
            <a:ext cx="10743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6600CC"/>
                </a:solidFill>
              </a:rPr>
              <a:t>int</a:t>
            </a:r>
            <a:r>
              <a:rPr lang="en-US" dirty="0">
                <a:solidFill>
                  <a:srgbClr val="6600CC"/>
                </a:solidFill>
              </a:rPr>
              <a:t> age;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529805" y="2483561"/>
            <a:ext cx="18982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6600CC"/>
                </a:solidFill>
              </a:rPr>
              <a:t>int</a:t>
            </a:r>
            <a:r>
              <a:rPr lang="en-US" dirty="0">
                <a:solidFill>
                  <a:srgbClr val="6600CC"/>
                </a:solidFill>
              </a:rPr>
              <a:t> </a:t>
            </a:r>
            <a:r>
              <a:rPr lang="en-US" dirty="0" err="1">
                <a:solidFill>
                  <a:srgbClr val="6600CC"/>
                </a:solidFill>
              </a:rPr>
              <a:t>phoneNum</a:t>
            </a:r>
            <a:r>
              <a:rPr lang="en-US" dirty="0">
                <a:solidFill>
                  <a:srgbClr val="6600CC"/>
                </a:solidFill>
              </a:rPr>
              <a:t>;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529805" y="2811870"/>
            <a:ext cx="19976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6600CC"/>
                </a:solidFill>
              </a:rPr>
              <a:t>string address;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529805" y="3202883"/>
            <a:ext cx="203773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name = “Carey”;</a:t>
            </a:r>
          </a:p>
          <a:p>
            <a:r>
              <a:rPr lang="en-US" dirty="0">
                <a:solidFill>
                  <a:srgbClr val="0070C0"/>
                </a:solidFill>
              </a:rPr>
              <a:t>age = 44;</a:t>
            </a:r>
            <a:br>
              <a:rPr lang="en-US" dirty="0">
                <a:solidFill>
                  <a:srgbClr val="0070C0"/>
                </a:solidFill>
              </a:rPr>
            </a:br>
            <a:r>
              <a:rPr lang="en-US" dirty="0">
                <a:solidFill>
                  <a:srgbClr val="0070C0"/>
                </a:solidFill>
              </a:rPr>
              <a:t>…</a:t>
            </a: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5426250" y="1888730"/>
            <a:ext cx="1656223" cy="246485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5529804" y="4661366"/>
            <a:ext cx="17636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6600CC"/>
                </a:solidFill>
              </a:rPr>
              <a:t>PERSON    p;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529805" y="5013821"/>
            <a:ext cx="223971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p.name = “Carey”;</a:t>
            </a:r>
          </a:p>
          <a:p>
            <a:r>
              <a:rPr lang="en-US" dirty="0" err="1">
                <a:solidFill>
                  <a:srgbClr val="0070C0"/>
                </a:solidFill>
              </a:rPr>
              <a:t>p.age</a:t>
            </a:r>
            <a:r>
              <a:rPr lang="en-US" dirty="0">
                <a:solidFill>
                  <a:srgbClr val="0070C0"/>
                </a:solidFill>
              </a:rPr>
              <a:t> = 44;</a:t>
            </a:r>
          </a:p>
          <a:p>
            <a:r>
              <a:rPr lang="en-US" dirty="0">
                <a:solidFill>
                  <a:srgbClr val="0070C0"/>
                </a:solidFill>
              </a:rPr>
              <a:t>…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915" grpId="0"/>
      <p:bldP spid="38918" grpId="0"/>
      <p:bldP spid="38921" grpId="0"/>
      <p:bldP spid="38923" grpId="0"/>
      <p:bldP spid="2" grpId="0" animBg="1"/>
      <p:bldP spid="3" grpId="0"/>
      <p:bldP spid="14" grpId="0"/>
      <p:bldP spid="15" grpId="0"/>
      <p:bldP spid="16" grpId="0"/>
      <p:bldP spid="17" grpId="0"/>
      <p:bldP spid="18" grpId="0"/>
      <p:bldP spid="19" grpId="0"/>
      <p:bldP spid="20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76200"/>
            <a:ext cx="7772400" cy="1143000"/>
          </a:xfrm>
        </p:spPr>
        <p:txBody>
          <a:bodyPr/>
          <a:lstStyle/>
          <a:p>
            <a:pPr eaLnBrk="1" hangingPunct="1"/>
            <a:r>
              <a:rPr lang="en-US"/>
              <a:t>Topic #1: </a:t>
            </a:r>
            <a:r>
              <a:rPr lang="en-US">
                <a:solidFill>
                  <a:srgbClr val="6600CC"/>
                </a:solidFill>
              </a:rPr>
              <a:t>C++ structs</a:t>
            </a:r>
          </a:p>
        </p:txBody>
      </p:sp>
      <p:pic>
        <p:nvPicPr>
          <p:cNvPr id="38919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15" r="3908"/>
          <a:stretch>
            <a:fillRect/>
          </a:stretch>
        </p:blipFill>
        <p:spPr bwMode="auto">
          <a:xfrm>
            <a:off x="3405294" y="3460634"/>
            <a:ext cx="2498725" cy="1668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8920" name="Text Box 3"/>
          <p:cNvSpPr txBox="1">
            <a:spLocks noChangeArrowheads="1"/>
          </p:cNvSpPr>
          <p:nvPr/>
        </p:nvSpPr>
        <p:spPr bwMode="auto">
          <a:xfrm>
            <a:off x="3092557" y="5219584"/>
            <a:ext cx="3148012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2000" dirty="0">
                <a:solidFill>
                  <a:schemeClr val="tx2"/>
                </a:solidFill>
              </a:rPr>
              <a:t>Each nerd has:</a:t>
            </a:r>
          </a:p>
          <a:p>
            <a:pPr algn="ctr" eaLnBrk="1" hangingPunct="1"/>
            <a:r>
              <a:rPr lang="en-US" sz="2000" dirty="0">
                <a:solidFill>
                  <a:srgbClr val="0000CC"/>
                </a:solidFill>
              </a:rPr>
              <a:t>A name</a:t>
            </a:r>
          </a:p>
          <a:p>
            <a:pPr algn="ctr" eaLnBrk="1" hangingPunct="1"/>
            <a:r>
              <a:rPr lang="en-US" sz="2000" dirty="0">
                <a:solidFill>
                  <a:srgbClr val="0000CC"/>
                </a:solidFill>
              </a:rPr>
              <a:t>An IQ</a:t>
            </a:r>
          </a:p>
          <a:p>
            <a:pPr algn="ctr" eaLnBrk="1" hangingPunct="1"/>
            <a:r>
              <a:rPr lang="en-US" sz="2000" dirty="0">
                <a:solidFill>
                  <a:srgbClr val="0000CC"/>
                </a:solidFill>
              </a:rPr>
              <a:t>A GPA</a:t>
            </a:r>
          </a:p>
        </p:txBody>
      </p:sp>
      <p:sp>
        <p:nvSpPr>
          <p:cNvPr id="38924" name="Text Box 3"/>
          <p:cNvSpPr txBox="1">
            <a:spLocks noChangeArrowheads="1"/>
          </p:cNvSpPr>
          <p:nvPr/>
        </p:nvSpPr>
        <p:spPr bwMode="auto">
          <a:xfrm>
            <a:off x="556595" y="1330758"/>
            <a:ext cx="8207231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dirty="0">
                <a:solidFill>
                  <a:schemeClr val="tx2"/>
                </a:solidFill>
              </a:rPr>
              <a:t>The C++ </a:t>
            </a:r>
            <a:r>
              <a:rPr lang="en-US" dirty="0" err="1">
                <a:solidFill>
                  <a:srgbClr val="6600CC"/>
                </a:solidFill>
              </a:rPr>
              <a:t>struct</a:t>
            </a:r>
            <a:r>
              <a:rPr lang="en-US" dirty="0">
                <a:solidFill>
                  <a:schemeClr val="tx2"/>
                </a:solidFill>
              </a:rPr>
              <a:t> allows us to define a whole new </a:t>
            </a:r>
            <a:r>
              <a:rPr lang="en-US" dirty="0">
                <a:solidFill>
                  <a:srgbClr val="6600CC"/>
                </a:solidFill>
              </a:rPr>
              <a:t>type of variable </a:t>
            </a:r>
            <a:r>
              <a:rPr lang="en-US" dirty="0">
                <a:solidFill>
                  <a:schemeClr val="tx2"/>
                </a:solidFill>
              </a:rPr>
              <a:t>that holds multiple related pieces of data rather than just one value.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0876" y="3687068"/>
            <a:ext cx="1631373" cy="122353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 Box 3"/>
          <p:cNvSpPr txBox="1">
            <a:spLocks noChangeArrowheads="1"/>
          </p:cNvSpPr>
          <p:nvPr/>
        </p:nvSpPr>
        <p:spPr bwMode="auto">
          <a:xfrm>
            <a:off x="391886" y="2760395"/>
            <a:ext cx="837194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dirty="0">
                <a:solidFill>
                  <a:schemeClr val="tx2"/>
                </a:solidFill>
              </a:rPr>
              <a:t>Let’s see how to use this feature to define a </a:t>
            </a:r>
            <a:r>
              <a:rPr lang="en-US" dirty="0">
                <a:solidFill>
                  <a:srgbClr val="FF0000"/>
                </a:solidFill>
              </a:rPr>
              <a:t>nerd</a:t>
            </a:r>
            <a:r>
              <a:rPr lang="en-US" dirty="0">
                <a:solidFill>
                  <a:schemeClr val="tx2"/>
                </a:solidFill>
              </a:rPr>
              <a:t> type!</a:t>
            </a:r>
          </a:p>
        </p:txBody>
      </p:sp>
    </p:spTree>
    <p:extLst>
      <p:ext uri="{BB962C8B-B14F-4D97-AF65-F5344CB8AC3E}">
        <p14:creationId xmlns:p14="http://schemas.microsoft.com/office/powerpoint/2010/main" val="4191362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920" grpId="0" build="p"/>
      <p:bldP spid="38924" grpId="0"/>
      <p:bldP spid="11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-152400"/>
            <a:ext cx="7772400" cy="1143000"/>
          </a:xfrm>
        </p:spPr>
        <p:txBody>
          <a:bodyPr/>
          <a:lstStyle/>
          <a:p>
            <a:pPr eaLnBrk="1" hangingPunct="1"/>
            <a:r>
              <a:rPr lang="en-US"/>
              <a:t>C++ struct types</a:t>
            </a:r>
          </a:p>
        </p:txBody>
      </p:sp>
      <p:sp>
        <p:nvSpPr>
          <p:cNvPr id="55300" name="Rectangle 4"/>
          <p:cNvSpPr>
            <a:spLocks noChangeArrowheads="1"/>
          </p:cNvSpPr>
          <p:nvPr/>
        </p:nvSpPr>
        <p:spPr bwMode="auto">
          <a:xfrm>
            <a:off x="228600" y="4666736"/>
            <a:ext cx="86868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>
              <a:tabLst>
                <a:tab pos="228600" algn="l"/>
              </a:tabLst>
            </a:pPr>
            <a:r>
              <a:rPr lang="en-US" sz="2400" dirty="0"/>
              <a:t>This defines an entirely new </a:t>
            </a:r>
            <a:r>
              <a:rPr lang="en-US" sz="2400" dirty="0">
                <a:solidFill>
                  <a:srgbClr val="FF0000"/>
                </a:solidFill>
              </a:rPr>
              <a:t>data type</a:t>
            </a:r>
            <a:r>
              <a:rPr lang="en-US" sz="2400" dirty="0"/>
              <a:t>, like </a:t>
            </a:r>
            <a:r>
              <a:rPr lang="en-US" sz="2400" dirty="0">
                <a:solidFill>
                  <a:srgbClr val="FF0000"/>
                </a:solidFill>
              </a:rPr>
              <a:t>string</a:t>
            </a:r>
            <a:r>
              <a:rPr lang="en-US" sz="2400" dirty="0"/>
              <a:t>, that we can now use in our program.</a:t>
            </a:r>
            <a:endParaRPr lang="en-US" sz="2400" dirty="0">
              <a:solidFill>
                <a:srgbClr val="990000"/>
              </a:solidFill>
            </a:endParaRPr>
          </a:p>
        </p:txBody>
      </p:sp>
      <p:sp>
        <p:nvSpPr>
          <p:cNvPr id="55301" name="Rectangle 5"/>
          <p:cNvSpPr>
            <a:spLocks noChangeArrowheads="1"/>
          </p:cNvSpPr>
          <p:nvPr/>
        </p:nvSpPr>
        <p:spPr bwMode="auto">
          <a:xfrm>
            <a:off x="762000" y="1931773"/>
            <a:ext cx="10795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2400">
                <a:solidFill>
                  <a:srgbClr val="006666"/>
                </a:solidFill>
              </a:rPr>
              <a:t>struct</a:t>
            </a:r>
          </a:p>
        </p:txBody>
      </p:sp>
      <p:sp>
        <p:nvSpPr>
          <p:cNvPr id="55302" name="Text Box 6"/>
          <p:cNvSpPr txBox="1">
            <a:spLocks noChangeArrowheads="1"/>
          </p:cNvSpPr>
          <p:nvPr/>
        </p:nvSpPr>
        <p:spPr bwMode="auto">
          <a:xfrm>
            <a:off x="4495800" y="1322173"/>
            <a:ext cx="3913188" cy="42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sz="2200">
                <a:solidFill>
                  <a:schemeClr val="tx2"/>
                </a:solidFill>
              </a:rPr>
              <a:t>First, write the word </a:t>
            </a:r>
            <a:r>
              <a:rPr lang="en-US" sz="2200">
                <a:solidFill>
                  <a:srgbClr val="006666"/>
                </a:solidFill>
              </a:rPr>
              <a:t>struct</a:t>
            </a:r>
            <a:r>
              <a:rPr lang="en-US" sz="2200">
                <a:solidFill>
                  <a:schemeClr val="tx2"/>
                </a:solidFill>
              </a:rPr>
              <a:t>.</a:t>
            </a:r>
          </a:p>
        </p:txBody>
      </p:sp>
      <p:sp>
        <p:nvSpPr>
          <p:cNvPr id="55303" name="Text Box 7"/>
          <p:cNvSpPr txBox="1">
            <a:spLocks noChangeArrowheads="1"/>
          </p:cNvSpPr>
          <p:nvPr/>
        </p:nvSpPr>
        <p:spPr bwMode="auto">
          <a:xfrm>
            <a:off x="4495800" y="1703173"/>
            <a:ext cx="43434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sz="2200">
                <a:solidFill>
                  <a:schemeClr val="tx2"/>
                </a:solidFill>
              </a:rPr>
              <a:t>Then we give our new struct a </a:t>
            </a:r>
            <a:r>
              <a:rPr lang="en-US" sz="2200">
                <a:solidFill>
                  <a:srgbClr val="990000"/>
                </a:solidFill>
              </a:rPr>
              <a:t>name</a:t>
            </a:r>
            <a:r>
              <a:rPr lang="en-US" sz="2200">
                <a:solidFill>
                  <a:schemeClr val="tx2"/>
                </a:solidFill>
              </a:rPr>
              <a:t>…</a:t>
            </a:r>
          </a:p>
        </p:txBody>
      </p:sp>
      <p:sp>
        <p:nvSpPr>
          <p:cNvPr id="55304" name="Text Box 8"/>
          <p:cNvSpPr txBox="1">
            <a:spLocks noChangeArrowheads="1"/>
          </p:cNvSpPr>
          <p:nvPr/>
        </p:nvSpPr>
        <p:spPr bwMode="auto">
          <a:xfrm>
            <a:off x="1817688" y="1931773"/>
            <a:ext cx="103906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990000"/>
                </a:solidFill>
              </a:rPr>
              <a:t>NERD</a:t>
            </a:r>
          </a:p>
        </p:txBody>
      </p:sp>
      <p:sp>
        <p:nvSpPr>
          <p:cNvPr id="55305" name="Text Box 9"/>
          <p:cNvSpPr txBox="1">
            <a:spLocks noChangeArrowheads="1"/>
          </p:cNvSpPr>
          <p:nvPr/>
        </p:nvSpPr>
        <p:spPr bwMode="auto">
          <a:xfrm>
            <a:off x="4452938" y="2404848"/>
            <a:ext cx="4691062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sz="2200" dirty="0">
                <a:solidFill>
                  <a:schemeClr val="tx2"/>
                </a:solidFill>
              </a:rPr>
              <a:t>Then we specify all of the </a:t>
            </a:r>
            <a:r>
              <a:rPr lang="en-US" sz="2200" dirty="0">
                <a:solidFill>
                  <a:schemeClr val="accent2"/>
                </a:solidFill>
              </a:rPr>
              <a:t>variables </a:t>
            </a:r>
            <a:r>
              <a:rPr lang="en-US" sz="2200" dirty="0">
                <a:solidFill>
                  <a:schemeClr val="tx2"/>
                </a:solidFill>
              </a:rPr>
              <a:t>that our new structure contains in between </a:t>
            </a:r>
            <a:r>
              <a:rPr lang="en-US" sz="2200" dirty="0">
                <a:solidFill>
                  <a:srgbClr val="6600CC"/>
                </a:solidFill>
              </a:rPr>
              <a:t>{</a:t>
            </a:r>
            <a:r>
              <a:rPr lang="en-US" sz="2200" dirty="0">
                <a:solidFill>
                  <a:schemeClr val="tx2"/>
                </a:solidFill>
              </a:rPr>
              <a:t> and </a:t>
            </a:r>
            <a:r>
              <a:rPr lang="en-US" sz="2200" dirty="0">
                <a:solidFill>
                  <a:srgbClr val="6600CC"/>
                </a:solidFill>
              </a:rPr>
              <a:t>}</a:t>
            </a:r>
          </a:p>
        </p:txBody>
      </p:sp>
      <p:sp>
        <p:nvSpPr>
          <p:cNvPr id="55306" name="Text Box 10"/>
          <p:cNvSpPr txBox="1">
            <a:spLocks noChangeArrowheads="1"/>
          </p:cNvSpPr>
          <p:nvPr/>
        </p:nvSpPr>
        <p:spPr bwMode="auto">
          <a:xfrm>
            <a:off x="838200" y="2236573"/>
            <a:ext cx="295275" cy="191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>
                <a:solidFill>
                  <a:srgbClr val="6600CC"/>
                </a:solidFill>
              </a:rPr>
              <a:t>{</a:t>
            </a:r>
          </a:p>
          <a:p>
            <a:pPr eaLnBrk="1" hangingPunct="1"/>
            <a:endParaRPr lang="en-US">
              <a:solidFill>
                <a:srgbClr val="6600CC"/>
              </a:solidFill>
            </a:endParaRPr>
          </a:p>
          <a:p>
            <a:pPr eaLnBrk="1" hangingPunct="1"/>
            <a:endParaRPr lang="en-US">
              <a:solidFill>
                <a:srgbClr val="6600CC"/>
              </a:solidFill>
            </a:endParaRPr>
          </a:p>
          <a:p>
            <a:pPr eaLnBrk="1" hangingPunct="1"/>
            <a:endParaRPr lang="en-US">
              <a:solidFill>
                <a:srgbClr val="6600CC"/>
              </a:solidFill>
            </a:endParaRPr>
          </a:p>
          <a:p>
            <a:pPr eaLnBrk="1" hangingPunct="1"/>
            <a:r>
              <a:rPr lang="en-US">
                <a:solidFill>
                  <a:srgbClr val="6600CC"/>
                </a:solidFill>
              </a:rPr>
              <a:t>}</a:t>
            </a:r>
          </a:p>
        </p:txBody>
      </p:sp>
      <p:sp>
        <p:nvSpPr>
          <p:cNvPr id="55307" name="Text Box 11"/>
          <p:cNvSpPr txBox="1">
            <a:spLocks noChangeArrowheads="1"/>
          </p:cNvSpPr>
          <p:nvPr/>
        </p:nvSpPr>
        <p:spPr bwMode="auto">
          <a:xfrm>
            <a:off x="1154113" y="2552486"/>
            <a:ext cx="2037737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dirty="0">
                <a:solidFill>
                  <a:schemeClr val="accent2"/>
                </a:solidFill>
              </a:rPr>
              <a:t>string  name</a:t>
            </a:r>
            <a:r>
              <a:rPr lang="en-US" dirty="0">
                <a:solidFill>
                  <a:srgbClr val="FF3300"/>
                </a:solidFill>
              </a:rPr>
              <a:t>;</a:t>
            </a:r>
          </a:p>
          <a:p>
            <a:pPr eaLnBrk="1" hangingPunct="1"/>
            <a:r>
              <a:rPr lang="en-US" dirty="0" err="1">
                <a:solidFill>
                  <a:schemeClr val="accent2"/>
                </a:solidFill>
              </a:rPr>
              <a:t>int</a:t>
            </a:r>
            <a:r>
              <a:rPr lang="en-US" dirty="0">
                <a:solidFill>
                  <a:schemeClr val="accent2"/>
                </a:solidFill>
              </a:rPr>
              <a:t>       IQ</a:t>
            </a:r>
            <a:r>
              <a:rPr lang="en-US" dirty="0">
                <a:solidFill>
                  <a:srgbClr val="FF3300"/>
                </a:solidFill>
              </a:rPr>
              <a:t>;</a:t>
            </a:r>
          </a:p>
          <a:p>
            <a:pPr eaLnBrk="1" hangingPunct="1"/>
            <a:r>
              <a:rPr lang="en-US" dirty="0">
                <a:solidFill>
                  <a:schemeClr val="accent2"/>
                </a:solidFill>
              </a:rPr>
              <a:t>float   GPA</a:t>
            </a:r>
            <a:r>
              <a:rPr lang="en-US" dirty="0">
                <a:solidFill>
                  <a:srgbClr val="FF3300"/>
                </a:solidFill>
              </a:rPr>
              <a:t>;</a:t>
            </a:r>
          </a:p>
        </p:txBody>
      </p:sp>
      <p:sp>
        <p:nvSpPr>
          <p:cNvPr id="55308" name="Rectangle 12"/>
          <p:cNvSpPr>
            <a:spLocks noChangeArrowheads="1"/>
          </p:cNvSpPr>
          <p:nvPr/>
        </p:nvSpPr>
        <p:spPr bwMode="auto">
          <a:xfrm>
            <a:off x="979488" y="3556936"/>
            <a:ext cx="352982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400">
                <a:solidFill>
                  <a:srgbClr val="FF3300"/>
                </a:solidFill>
              </a:rPr>
              <a:t>;</a:t>
            </a:r>
          </a:p>
        </p:txBody>
      </p:sp>
      <p:sp>
        <p:nvSpPr>
          <p:cNvPr id="55309" name="Text Box 13"/>
          <p:cNvSpPr txBox="1">
            <a:spLocks noChangeArrowheads="1"/>
          </p:cNvSpPr>
          <p:nvPr/>
        </p:nvSpPr>
        <p:spPr bwMode="auto">
          <a:xfrm>
            <a:off x="4495800" y="3547848"/>
            <a:ext cx="43434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sz="2200">
                <a:solidFill>
                  <a:schemeClr val="tx2"/>
                </a:solidFill>
              </a:rPr>
              <a:t>Finally, we add a semicolon </a:t>
            </a:r>
            <a:r>
              <a:rPr lang="en-US" sz="2200">
                <a:solidFill>
                  <a:srgbClr val="FF3300"/>
                </a:solidFill>
              </a:rPr>
              <a:t>;</a:t>
            </a:r>
            <a:r>
              <a:rPr lang="en-US" sz="2200">
                <a:solidFill>
                  <a:schemeClr val="tx2"/>
                </a:solidFill>
              </a:rPr>
              <a:t> at the end.</a:t>
            </a:r>
          </a:p>
        </p:txBody>
      </p:sp>
      <p:sp>
        <p:nvSpPr>
          <p:cNvPr id="14" name="Rectangle 4"/>
          <p:cNvSpPr>
            <a:spLocks noChangeArrowheads="1"/>
          </p:cNvSpPr>
          <p:nvPr/>
        </p:nvSpPr>
        <p:spPr bwMode="auto">
          <a:xfrm>
            <a:off x="228600" y="5807677"/>
            <a:ext cx="86868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>
              <a:tabLst>
                <a:tab pos="228600" algn="l"/>
              </a:tabLst>
            </a:pPr>
            <a:r>
              <a:rPr lang="en-US" sz="2400" dirty="0"/>
              <a:t>Alert: </a:t>
            </a:r>
            <a:r>
              <a:rPr lang="en-US" sz="2400" dirty="0">
                <a:solidFill>
                  <a:srgbClr val="FF0000"/>
                </a:solidFill>
              </a:rPr>
              <a:t>NERD</a:t>
            </a:r>
            <a:r>
              <a:rPr lang="en-US" sz="2400" dirty="0"/>
              <a:t> is </a:t>
            </a:r>
            <a:r>
              <a:rPr lang="en-US" sz="2400" dirty="0">
                <a:solidFill>
                  <a:srgbClr val="FF0000"/>
                </a:solidFill>
              </a:rPr>
              <a:t>not a variable</a:t>
            </a:r>
            <a:r>
              <a:rPr lang="en-US" sz="2400" dirty="0"/>
              <a:t>! It’s a new </a:t>
            </a:r>
            <a:r>
              <a:rPr lang="en-US" sz="2400" dirty="0">
                <a:solidFill>
                  <a:srgbClr val="FF0000"/>
                </a:solidFill>
              </a:rPr>
              <a:t>data type</a:t>
            </a:r>
            <a:r>
              <a:rPr lang="en-US" sz="2400" dirty="0"/>
              <a:t>!</a:t>
            </a:r>
            <a:endParaRPr lang="en-US" sz="2400" dirty="0">
              <a:solidFill>
                <a:srgbClr val="99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5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553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553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55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553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553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55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553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553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553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553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553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4" dur="500"/>
                                        <p:tgtEl>
                                          <p:spTgt spid="553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/>
                                        <p:tgtEl>
                                          <p:spTgt spid="553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 nodeType="clickPar">
                      <p:stCondLst>
                        <p:cond delay="indefinite"/>
                      </p:stCondLst>
                      <p:childTnLst>
                        <p:par>
                          <p:cTn id="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553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553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300" grpId="0"/>
      <p:bldP spid="55301" grpId="0"/>
      <p:bldP spid="55302" grpId="0"/>
      <p:bldP spid="55302" grpId="1"/>
      <p:bldP spid="55303" grpId="0"/>
      <p:bldP spid="55303" grpId="1"/>
      <p:bldP spid="55304" grpId="0"/>
      <p:bldP spid="55305" grpId="0"/>
      <p:bldP spid="55305" grpId="1"/>
      <p:bldP spid="55306" grpId="0"/>
      <p:bldP spid="55307" grpId="0" build="p"/>
      <p:bldP spid="55308" grpId="0"/>
      <p:bldP spid="55309" grpId="0"/>
      <p:bldP spid="55309" grpId="1"/>
      <p:bldP spid="1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1143000"/>
          </a:xfrm>
        </p:spPr>
        <p:txBody>
          <a:bodyPr/>
          <a:lstStyle/>
          <a:p>
            <a:pPr eaLnBrk="1" hangingPunct="1"/>
            <a:r>
              <a:rPr lang="en-US" dirty="0"/>
              <a:t>CS32 Course Reader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649506" y="1353669"/>
            <a:ext cx="59704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If you’d like a course reader with all of my slides, you can either…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649506" y="2442441"/>
            <a:ext cx="59704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Download them from my website @</a:t>
            </a:r>
          </a:p>
          <a:p>
            <a:pPr algn="ctr"/>
            <a:r>
              <a:rPr lang="en-US" sz="2400" dirty="0">
                <a:solidFill>
                  <a:srgbClr val="FF0000"/>
                </a:solidFill>
              </a:rPr>
              <a:t>www.careynachenberg.com</a:t>
            </a:r>
          </a:p>
          <a:p>
            <a:pPr algn="ctr"/>
            <a:r>
              <a:rPr lang="en-US" sz="2400" dirty="0"/>
              <a:t> and print them out yourself, or…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649506" y="4069974"/>
            <a:ext cx="59704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Buy a printed course reader from:</a:t>
            </a:r>
          </a:p>
        </p:txBody>
      </p:sp>
      <p:sp>
        <p:nvSpPr>
          <p:cNvPr id="4" name="Rectangle 3"/>
          <p:cNvSpPr/>
          <p:nvPr/>
        </p:nvSpPr>
        <p:spPr>
          <a:xfrm>
            <a:off x="2348753" y="4781341"/>
            <a:ext cx="4572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dirty="0" err="1"/>
              <a:t>Copymat</a:t>
            </a:r>
            <a:r>
              <a:rPr lang="en-US" dirty="0"/>
              <a:t> Westwood      </a:t>
            </a:r>
          </a:p>
          <a:p>
            <a:pPr algn="ctr"/>
            <a:r>
              <a:rPr lang="en-US" dirty="0"/>
              <a:t>10919 Weyburn Ave.</a:t>
            </a:r>
          </a:p>
          <a:p>
            <a:pPr algn="ctr"/>
            <a:r>
              <a:rPr lang="en-US" dirty="0"/>
              <a:t>(310) 824 5276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2663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4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71" name="Rectangle 15"/>
          <p:cNvSpPr>
            <a:spLocks noChangeArrowheads="1"/>
          </p:cNvSpPr>
          <p:nvPr/>
        </p:nvSpPr>
        <p:spPr bwMode="auto">
          <a:xfrm>
            <a:off x="582613" y="4186238"/>
            <a:ext cx="3236912" cy="2392362"/>
          </a:xfrm>
          <a:prstGeom prst="rect">
            <a:avLst/>
          </a:prstGeom>
          <a:solidFill>
            <a:srgbClr val="CC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70" name="Rectangle 14"/>
          <p:cNvSpPr>
            <a:spLocks noChangeArrowheads="1"/>
          </p:cNvSpPr>
          <p:nvPr/>
        </p:nvSpPr>
        <p:spPr bwMode="auto">
          <a:xfrm>
            <a:off x="600075" y="2008188"/>
            <a:ext cx="2806700" cy="1774825"/>
          </a:xfrm>
          <a:prstGeom prst="rect">
            <a:avLst/>
          </a:prstGeom>
          <a:solidFill>
            <a:srgbClr val="CC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-228600"/>
            <a:ext cx="7772400" cy="1143000"/>
          </a:xfrm>
        </p:spPr>
        <p:txBody>
          <a:bodyPr/>
          <a:lstStyle/>
          <a:p>
            <a:pPr eaLnBrk="1" hangingPunct="1"/>
            <a:r>
              <a:rPr lang="en-US" dirty="0"/>
              <a:t>C++ </a:t>
            </a:r>
            <a:r>
              <a:rPr lang="en-US" dirty="0" err="1"/>
              <a:t>struct</a:t>
            </a:r>
            <a:r>
              <a:rPr lang="en-US" dirty="0"/>
              <a:t> types</a:t>
            </a:r>
          </a:p>
        </p:txBody>
      </p:sp>
      <p:sp>
        <p:nvSpPr>
          <p:cNvPr id="45059" name="Text Box 3"/>
          <p:cNvSpPr txBox="1">
            <a:spLocks noChangeArrowheads="1"/>
          </p:cNvSpPr>
          <p:nvPr/>
        </p:nvSpPr>
        <p:spPr bwMode="auto">
          <a:xfrm>
            <a:off x="242888" y="742950"/>
            <a:ext cx="8596312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dirty="0">
                <a:solidFill>
                  <a:schemeClr val="tx2"/>
                </a:solidFill>
              </a:rPr>
              <a:t>Once we define our new </a:t>
            </a:r>
            <a:r>
              <a:rPr lang="en-US" dirty="0">
                <a:solidFill>
                  <a:srgbClr val="FF0000"/>
                </a:solidFill>
              </a:rPr>
              <a:t>data type</a:t>
            </a:r>
            <a:r>
              <a:rPr lang="en-US" dirty="0"/>
              <a:t>,</a:t>
            </a:r>
            <a:r>
              <a:rPr lang="en-US" dirty="0">
                <a:solidFill>
                  <a:srgbClr val="990000"/>
                </a:solidFill>
              </a:rPr>
              <a:t> </a:t>
            </a:r>
            <a:r>
              <a:rPr lang="en-US" dirty="0"/>
              <a:t>like </a:t>
            </a:r>
            <a:r>
              <a:rPr lang="en-US" dirty="0">
                <a:solidFill>
                  <a:srgbClr val="FF0000"/>
                </a:solidFill>
              </a:rPr>
              <a:t>NERD</a:t>
            </a:r>
            <a:r>
              <a:rPr lang="en-US" dirty="0">
                <a:solidFill>
                  <a:schemeClr val="tx2"/>
                </a:solidFill>
              </a:rPr>
              <a:t>, we can use it to define variables like any traditional data type.</a:t>
            </a:r>
          </a:p>
        </p:txBody>
      </p:sp>
      <p:sp>
        <p:nvSpPr>
          <p:cNvPr id="45060" name="Text Box 4"/>
          <p:cNvSpPr txBox="1">
            <a:spLocks noChangeArrowheads="1"/>
          </p:cNvSpPr>
          <p:nvPr/>
        </p:nvSpPr>
        <p:spPr bwMode="auto">
          <a:xfrm>
            <a:off x="533400" y="1657350"/>
            <a:ext cx="2518638" cy="24314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sz="1900" b="1" u="sng" dirty="0" err="1">
                <a:solidFill>
                  <a:srgbClr val="6600CC"/>
                </a:solidFill>
                <a:latin typeface="Courier New" pitchFamily="49" charset="0"/>
              </a:rPr>
              <a:t>nerd.h</a:t>
            </a:r>
            <a:endParaRPr lang="en-US" sz="1900" b="1" u="sng" dirty="0">
              <a:solidFill>
                <a:srgbClr val="6600CC"/>
              </a:solidFill>
              <a:latin typeface="Courier New" pitchFamily="49" charset="0"/>
            </a:endParaRPr>
          </a:p>
          <a:p>
            <a:pPr eaLnBrk="1" hangingPunct="1"/>
            <a:r>
              <a:rPr lang="en-US" sz="1900" b="1" dirty="0" err="1">
                <a:latin typeface="Courier New" pitchFamily="49" charset="0"/>
              </a:rPr>
              <a:t>struct</a:t>
            </a:r>
            <a:r>
              <a:rPr lang="en-US" sz="1900" b="1" dirty="0">
                <a:latin typeface="Courier New" pitchFamily="49" charset="0"/>
              </a:rPr>
              <a:t> </a:t>
            </a:r>
            <a:r>
              <a:rPr lang="en-US" sz="1900" b="1" dirty="0">
                <a:solidFill>
                  <a:schemeClr val="accent2"/>
                </a:solidFill>
                <a:latin typeface="Courier New" pitchFamily="49" charset="0"/>
              </a:rPr>
              <a:t>NERD</a:t>
            </a:r>
          </a:p>
          <a:p>
            <a:pPr eaLnBrk="1" hangingPunct="1"/>
            <a:r>
              <a:rPr lang="en-US" sz="1900" b="1" dirty="0">
                <a:latin typeface="Courier New" pitchFamily="49" charset="0"/>
              </a:rPr>
              <a:t>{</a:t>
            </a:r>
          </a:p>
          <a:p>
            <a:pPr eaLnBrk="1" hangingPunct="1"/>
            <a:r>
              <a:rPr lang="en-US" sz="1900" b="1" dirty="0">
                <a:latin typeface="Courier New" pitchFamily="49" charset="0"/>
              </a:rPr>
              <a:t>    string name;</a:t>
            </a:r>
          </a:p>
          <a:p>
            <a:pPr eaLnBrk="1" hangingPunct="1"/>
            <a:r>
              <a:rPr lang="en-US" sz="1900" b="1" dirty="0">
                <a:latin typeface="Courier New" pitchFamily="49" charset="0"/>
              </a:rPr>
              <a:t>    </a:t>
            </a:r>
            <a:r>
              <a:rPr lang="en-US" sz="1900" b="1" dirty="0" err="1">
                <a:latin typeface="Courier New" pitchFamily="49" charset="0"/>
              </a:rPr>
              <a:t>int</a:t>
            </a:r>
            <a:r>
              <a:rPr lang="en-US" sz="1900" b="1" dirty="0">
                <a:latin typeface="Courier New" pitchFamily="49" charset="0"/>
              </a:rPr>
              <a:t> IQ;</a:t>
            </a:r>
          </a:p>
          <a:p>
            <a:pPr eaLnBrk="1" hangingPunct="1"/>
            <a:r>
              <a:rPr lang="en-US" sz="1900" b="1" dirty="0">
                <a:latin typeface="Courier New" pitchFamily="49" charset="0"/>
              </a:rPr>
              <a:t>    float GPA;</a:t>
            </a:r>
          </a:p>
          <a:p>
            <a:pPr eaLnBrk="1" hangingPunct="1"/>
            <a:r>
              <a:rPr lang="en-US" sz="1900" b="1" dirty="0">
                <a:latin typeface="Courier New" pitchFamily="49" charset="0"/>
              </a:rPr>
              <a:t>};</a:t>
            </a:r>
          </a:p>
          <a:p>
            <a:pPr eaLnBrk="1" hangingPunct="1"/>
            <a:endParaRPr lang="en-US" sz="1900" b="1" dirty="0">
              <a:latin typeface="Courier New" pitchFamily="49" charset="0"/>
            </a:endParaRPr>
          </a:p>
        </p:txBody>
      </p:sp>
      <p:sp>
        <p:nvSpPr>
          <p:cNvPr id="58373" name="Text Box 5"/>
          <p:cNvSpPr txBox="1">
            <a:spLocks noChangeArrowheads="1"/>
          </p:cNvSpPr>
          <p:nvPr/>
        </p:nvSpPr>
        <p:spPr bwMode="auto">
          <a:xfrm>
            <a:off x="528638" y="3838575"/>
            <a:ext cx="3248005" cy="28469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sz="1900" b="1" u="sng" dirty="0">
                <a:solidFill>
                  <a:srgbClr val="6600CC"/>
                </a:solidFill>
                <a:latin typeface="Courier New" pitchFamily="49" charset="0"/>
              </a:rPr>
              <a:t>nerd.cpp</a:t>
            </a:r>
          </a:p>
          <a:p>
            <a:pPr eaLnBrk="1" hangingPunct="1"/>
            <a:r>
              <a:rPr lang="en-US" sz="1900" b="1" dirty="0">
                <a:latin typeface="Courier New" pitchFamily="49" charset="0"/>
              </a:rPr>
              <a:t>#include “</a:t>
            </a:r>
            <a:r>
              <a:rPr lang="en-US" sz="1900" b="1" dirty="0" err="1">
                <a:solidFill>
                  <a:srgbClr val="6600CC"/>
                </a:solidFill>
                <a:latin typeface="Courier New" pitchFamily="49" charset="0"/>
              </a:rPr>
              <a:t>nerd.h</a:t>
            </a:r>
            <a:r>
              <a:rPr lang="en-US" sz="1900" b="1" dirty="0">
                <a:latin typeface="Courier New" pitchFamily="49" charset="0"/>
              </a:rPr>
              <a:t>”</a:t>
            </a:r>
          </a:p>
          <a:p>
            <a:pPr eaLnBrk="1" hangingPunct="1"/>
            <a:endParaRPr lang="en-US" sz="800" b="1" dirty="0">
              <a:latin typeface="Courier New" pitchFamily="49" charset="0"/>
            </a:endParaRPr>
          </a:p>
          <a:p>
            <a:pPr eaLnBrk="1" hangingPunct="1"/>
            <a:r>
              <a:rPr lang="en-US" sz="1900" b="1" dirty="0" err="1">
                <a:latin typeface="Courier New" pitchFamily="49" charset="0"/>
              </a:rPr>
              <a:t>int</a:t>
            </a:r>
            <a:r>
              <a:rPr lang="en-US" sz="1900" b="1" dirty="0">
                <a:latin typeface="Courier New" pitchFamily="49" charset="0"/>
              </a:rPr>
              <a:t> main()</a:t>
            </a:r>
          </a:p>
          <a:p>
            <a:pPr eaLnBrk="1" hangingPunct="1"/>
            <a:r>
              <a:rPr lang="en-US" sz="1900" b="1" dirty="0">
                <a:latin typeface="Courier New" pitchFamily="49" charset="0"/>
              </a:rPr>
              <a:t>{</a:t>
            </a:r>
          </a:p>
          <a:p>
            <a:pPr eaLnBrk="1" hangingPunct="1"/>
            <a:r>
              <a:rPr lang="en-US" sz="1900" b="1" dirty="0">
                <a:latin typeface="Courier New" pitchFamily="49" charset="0"/>
              </a:rPr>
              <a:t>   </a:t>
            </a:r>
            <a:r>
              <a:rPr lang="en-US" sz="1900" b="1" dirty="0">
                <a:solidFill>
                  <a:schemeClr val="accent2"/>
                </a:solidFill>
                <a:latin typeface="Courier New" pitchFamily="49" charset="0"/>
              </a:rPr>
              <a:t>float </a:t>
            </a:r>
            <a:r>
              <a:rPr lang="en-US" sz="1900" b="1" dirty="0">
                <a:latin typeface="Courier New" pitchFamily="49" charset="0"/>
              </a:rPr>
              <a:t>f1;</a:t>
            </a:r>
          </a:p>
          <a:p>
            <a:pPr eaLnBrk="1" hangingPunct="1"/>
            <a:r>
              <a:rPr lang="en-US" sz="1900" b="1" dirty="0">
                <a:solidFill>
                  <a:schemeClr val="accent2"/>
                </a:solidFill>
                <a:latin typeface="Courier New" pitchFamily="49" charset="0"/>
              </a:rPr>
              <a:t>   NERD </a:t>
            </a:r>
            <a:r>
              <a:rPr lang="en-US" sz="1900" b="1" dirty="0">
                <a:latin typeface="Courier New" pitchFamily="49" charset="0"/>
              </a:rPr>
              <a:t>n1, n2;</a:t>
            </a:r>
          </a:p>
          <a:p>
            <a:pPr eaLnBrk="1" hangingPunct="1"/>
            <a:r>
              <a:rPr lang="en-US" sz="1900" b="1" dirty="0">
                <a:latin typeface="Courier New" pitchFamily="49" charset="0"/>
              </a:rPr>
              <a:t>   </a:t>
            </a:r>
          </a:p>
          <a:p>
            <a:pPr eaLnBrk="1" hangingPunct="1"/>
            <a:r>
              <a:rPr lang="en-US" sz="1900" b="1" dirty="0">
                <a:latin typeface="Courier New" pitchFamily="49" charset="0"/>
              </a:rPr>
              <a:t>   n1.name = “David”;</a:t>
            </a:r>
          </a:p>
          <a:p>
            <a:pPr eaLnBrk="1" hangingPunct="1"/>
            <a:r>
              <a:rPr lang="en-US" sz="1900" b="1" dirty="0">
                <a:latin typeface="Courier New" pitchFamily="49" charset="0"/>
              </a:rPr>
              <a:t>   …</a:t>
            </a:r>
          </a:p>
        </p:txBody>
      </p:sp>
      <p:grpSp>
        <p:nvGrpSpPr>
          <p:cNvPr id="45072" name="Group 16"/>
          <p:cNvGrpSpPr>
            <a:grpSpLocks/>
          </p:cNvGrpSpPr>
          <p:nvPr/>
        </p:nvGrpSpPr>
        <p:grpSpPr bwMode="auto">
          <a:xfrm>
            <a:off x="2819400" y="2457450"/>
            <a:ext cx="6172200" cy="914400"/>
            <a:chOff x="1776" y="1548"/>
            <a:chExt cx="3888" cy="576"/>
          </a:xfrm>
        </p:grpSpPr>
        <p:sp>
          <p:nvSpPr>
            <p:cNvPr id="45066" name="Rectangle 7"/>
            <p:cNvSpPr>
              <a:spLocks noChangeArrowheads="1"/>
            </p:cNvSpPr>
            <p:nvPr/>
          </p:nvSpPr>
          <p:spPr bwMode="auto">
            <a:xfrm>
              <a:off x="2544" y="1644"/>
              <a:ext cx="3120" cy="4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US" sz="2200" dirty="0"/>
                <a:t> You typically define a new </a:t>
              </a:r>
              <a:r>
                <a:rPr lang="en-US" sz="2200" dirty="0" err="1"/>
                <a:t>struct</a:t>
              </a:r>
              <a:r>
                <a:rPr lang="en-US" sz="2200" dirty="0"/>
                <a:t>  </a:t>
              </a:r>
              <a:br>
                <a:rPr lang="en-US" sz="2200" dirty="0"/>
              </a:br>
              <a:r>
                <a:rPr lang="en-US" sz="2200" dirty="0"/>
                <a:t> type in a header file. </a:t>
              </a:r>
            </a:p>
          </p:txBody>
        </p:sp>
        <p:sp>
          <p:nvSpPr>
            <p:cNvPr id="45067" name="Line 8"/>
            <p:cNvSpPr>
              <a:spLocks noChangeShapeType="1"/>
            </p:cNvSpPr>
            <p:nvPr/>
          </p:nvSpPr>
          <p:spPr bwMode="auto">
            <a:xfrm flipH="1" flipV="1">
              <a:off x="1776" y="1548"/>
              <a:ext cx="1013" cy="20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45073" name="Group 17"/>
          <p:cNvGrpSpPr>
            <a:grpSpLocks/>
          </p:cNvGrpSpPr>
          <p:nvPr/>
        </p:nvGrpSpPr>
        <p:grpSpPr bwMode="auto">
          <a:xfrm>
            <a:off x="3044825" y="4057650"/>
            <a:ext cx="6099175" cy="1103313"/>
            <a:chOff x="1918" y="2556"/>
            <a:chExt cx="3842" cy="695"/>
          </a:xfrm>
        </p:grpSpPr>
        <p:sp>
          <p:nvSpPr>
            <p:cNvPr id="45064" name="Rectangle 10"/>
            <p:cNvSpPr>
              <a:spLocks noChangeArrowheads="1"/>
            </p:cNvSpPr>
            <p:nvPr/>
          </p:nvSpPr>
          <p:spPr bwMode="auto">
            <a:xfrm>
              <a:off x="2640" y="2556"/>
              <a:ext cx="3120" cy="6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US">
                  <a:cs typeface="Courier New" pitchFamily="49" charset="0"/>
                </a:rPr>
                <a:t>  After you define a new struct type, you can create variables with it throughout your program.</a:t>
              </a:r>
              <a:endParaRPr lang="en-US"/>
            </a:p>
          </p:txBody>
        </p:sp>
        <p:sp>
          <p:nvSpPr>
            <p:cNvPr id="45065" name="Line 11"/>
            <p:cNvSpPr>
              <a:spLocks noChangeShapeType="1"/>
            </p:cNvSpPr>
            <p:nvPr/>
          </p:nvSpPr>
          <p:spPr bwMode="auto">
            <a:xfrm flipH="1">
              <a:off x="1918" y="2696"/>
              <a:ext cx="903" cy="555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45075" name="Text Box 6"/>
          <p:cNvSpPr txBox="1">
            <a:spLocks noChangeArrowheads="1"/>
          </p:cNvSpPr>
          <p:nvPr/>
        </p:nvSpPr>
        <p:spPr bwMode="auto">
          <a:xfrm>
            <a:off x="3981450" y="5451475"/>
            <a:ext cx="4851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2000">
                <a:solidFill>
                  <a:schemeClr val="tx2"/>
                </a:solidFill>
              </a:rPr>
              <a:t>Just as </a:t>
            </a:r>
            <a:r>
              <a:rPr lang="en-US" sz="2000">
                <a:solidFill>
                  <a:srgbClr val="6600CC"/>
                </a:solidFill>
              </a:rPr>
              <a:t>f1</a:t>
            </a:r>
            <a:r>
              <a:rPr lang="en-US" sz="2000">
                <a:solidFill>
                  <a:schemeClr val="tx2"/>
                </a:solidFill>
              </a:rPr>
              <a:t> is a </a:t>
            </a:r>
            <a:r>
              <a:rPr lang="en-US" sz="2000">
                <a:solidFill>
                  <a:srgbClr val="6600CC"/>
                </a:solidFill>
              </a:rPr>
              <a:t>floating-point variable</a:t>
            </a:r>
            <a:r>
              <a:rPr lang="en-US" sz="2000">
                <a:solidFill>
                  <a:schemeClr val="tx2"/>
                </a:solidFill>
              </a:rPr>
              <a:t>…  </a:t>
            </a:r>
          </a:p>
        </p:txBody>
      </p:sp>
      <p:sp>
        <p:nvSpPr>
          <p:cNvPr id="45076" name="Text Box 6"/>
          <p:cNvSpPr txBox="1">
            <a:spLocks noChangeArrowheads="1"/>
          </p:cNvSpPr>
          <p:nvPr/>
        </p:nvSpPr>
        <p:spPr bwMode="auto">
          <a:xfrm>
            <a:off x="4052888" y="5980113"/>
            <a:ext cx="4851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2000" dirty="0">
                <a:solidFill>
                  <a:srgbClr val="6600CC"/>
                </a:solidFill>
              </a:rPr>
              <a:t>n1 </a:t>
            </a:r>
            <a:r>
              <a:rPr lang="en-US" sz="2000" dirty="0"/>
              <a:t>and </a:t>
            </a:r>
            <a:r>
              <a:rPr lang="en-US" sz="2000" dirty="0">
                <a:solidFill>
                  <a:srgbClr val="6600CC"/>
                </a:solidFill>
              </a:rPr>
              <a:t>n2</a:t>
            </a:r>
            <a:r>
              <a:rPr lang="en-US" sz="2000" dirty="0">
                <a:solidFill>
                  <a:schemeClr val="tx2"/>
                </a:solidFill>
              </a:rPr>
              <a:t> are </a:t>
            </a:r>
            <a:r>
              <a:rPr lang="en-US" sz="2000" dirty="0">
                <a:solidFill>
                  <a:srgbClr val="FF0000"/>
                </a:solidFill>
              </a:rPr>
              <a:t>NERD </a:t>
            </a:r>
            <a:r>
              <a:rPr lang="en-US" sz="2000" dirty="0">
                <a:solidFill>
                  <a:srgbClr val="6600CC"/>
                </a:solidFill>
              </a:rPr>
              <a:t>variables</a:t>
            </a:r>
            <a:r>
              <a:rPr lang="en-US" sz="2000" dirty="0">
                <a:solidFill>
                  <a:schemeClr val="tx2"/>
                </a:solidFill>
              </a:rPr>
              <a:t>… 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58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071" grpId="0" animBg="1"/>
      <p:bldP spid="45070" grpId="0" animBg="1"/>
      <p:bldP spid="45060" grpId="0"/>
      <p:bldP spid="58373" grpId="0"/>
      <p:bldP spid="45075" grpId="0"/>
      <p:bldP spid="45076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26" name="Rectangle 18"/>
          <p:cNvSpPr>
            <a:spLocks noChangeArrowheads="1"/>
          </p:cNvSpPr>
          <p:nvPr/>
        </p:nvSpPr>
        <p:spPr bwMode="auto">
          <a:xfrm>
            <a:off x="192088" y="3581400"/>
            <a:ext cx="3084512" cy="3098800"/>
          </a:xfrm>
          <a:prstGeom prst="rect">
            <a:avLst/>
          </a:prstGeom>
          <a:solidFill>
            <a:srgbClr val="CC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25" name="Rectangle 17"/>
          <p:cNvSpPr>
            <a:spLocks noChangeArrowheads="1"/>
          </p:cNvSpPr>
          <p:nvPr/>
        </p:nvSpPr>
        <p:spPr bwMode="auto">
          <a:xfrm>
            <a:off x="188913" y="1268413"/>
            <a:ext cx="2806700" cy="1774825"/>
          </a:xfrm>
          <a:prstGeom prst="rect">
            <a:avLst/>
          </a:prstGeom>
          <a:solidFill>
            <a:srgbClr val="CC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11" name="Rectangle 3"/>
          <p:cNvSpPr>
            <a:spLocks noGrp="1" noChangeArrowheads="1"/>
          </p:cNvSpPr>
          <p:nvPr>
            <p:ph type="title"/>
          </p:nvPr>
        </p:nvSpPr>
        <p:spPr>
          <a:xfrm>
            <a:off x="762000" y="-85725"/>
            <a:ext cx="7772400" cy="1143000"/>
          </a:xfrm>
        </p:spPr>
        <p:txBody>
          <a:bodyPr/>
          <a:lstStyle/>
          <a:p>
            <a:pPr eaLnBrk="1" hangingPunct="1"/>
            <a:r>
              <a:rPr lang="en-US" dirty="0"/>
              <a:t>C++ </a:t>
            </a:r>
            <a:r>
              <a:rPr lang="en-US" dirty="0" err="1"/>
              <a:t>struct</a:t>
            </a:r>
            <a:r>
              <a:rPr lang="en-US" dirty="0"/>
              <a:t> types</a:t>
            </a:r>
          </a:p>
        </p:txBody>
      </p:sp>
      <p:sp>
        <p:nvSpPr>
          <p:cNvPr id="43012" name="Text Box 4"/>
          <p:cNvSpPr txBox="1">
            <a:spLocks noChangeArrowheads="1"/>
          </p:cNvSpPr>
          <p:nvPr/>
        </p:nvSpPr>
        <p:spPr bwMode="auto">
          <a:xfrm>
            <a:off x="125413" y="923925"/>
            <a:ext cx="3102131" cy="57400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sz="1900" b="1" u="sng" dirty="0" err="1">
                <a:solidFill>
                  <a:srgbClr val="006666"/>
                </a:solidFill>
                <a:latin typeface="Courier New" pitchFamily="49" charset="0"/>
              </a:rPr>
              <a:t>nerd.h</a:t>
            </a:r>
            <a:endParaRPr lang="en-US" sz="1900" b="1" u="sng" dirty="0">
              <a:solidFill>
                <a:srgbClr val="006666"/>
              </a:solidFill>
              <a:latin typeface="Courier New" pitchFamily="49" charset="0"/>
            </a:endParaRPr>
          </a:p>
          <a:p>
            <a:pPr eaLnBrk="1" hangingPunct="1"/>
            <a:r>
              <a:rPr lang="en-US" sz="1900" b="1" dirty="0" err="1">
                <a:solidFill>
                  <a:srgbClr val="006666"/>
                </a:solidFill>
                <a:latin typeface="Courier New" pitchFamily="49" charset="0"/>
              </a:rPr>
              <a:t>struct</a:t>
            </a:r>
            <a:r>
              <a:rPr lang="en-US" sz="1900" b="1" dirty="0">
                <a:solidFill>
                  <a:srgbClr val="006666"/>
                </a:solidFill>
                <a:latin typeface="Courier New" pitchFamily="49" charset="0"/>
              </a:rPr>
              <a:t> NERD</a:t>
            </a:r>
          </a:p>
          <a:p>
            <a:pPr eaLnBrk="1" hangingPunct="1"/>
            <a:r>
              <a:rPr lang="en-US" sz="1900" b="1" dirty="0">
                <a:solidFill>
                  <a:srgbClr val="006666"/>
                </a:solidFill>
                <a:latin typeface="Courier New" pitchFamily="49" charset="0"/>
              </a:rPr>
              <a:t>{</a:t>
            </a:r>
          </a:p>
          <a:p>
            <a:pPr eaLnBrk="1" hangingPunct="1"/>
            <a:r>
              <a:rPr lang="en-US" sz="1900" b="1" dirty="0">
                <a:solidFill>
                  <a:srgbClr val="006666"/>
                </a:solidFill>
                <a:latin typeface="Courier New" pitchFamily="49" charset="0"/>
              </a:rPr>
              <a:t>    string name;</a:t>
            </a:r>
          </a:p>
          <a:p>
            <a:pPr eaLnBrk="1" hangingPunct="1"/>
            <a:r>
              <a:rPr lang="en-US" sz="1900" b="1" dirty="0">
                <a:solidFill>
                  <a:srgbClr val="006666"/>
                </a:solidFill>
                <a:latin typeface="Courier New" pitchFamily="49" charset="0"/>
              </a:rPr>
              <a:t>    </a:t>
            </a:r>
            <a:r>
              <a:rPr lang="en-US" sz="1900" b="1" dirty="0" err="1">
                <a:solidFill>
                  <a:srgbClr val="006666"/>
                </a:solidFill>
                <a:latin typeface="Courier New" pitchFamily="49" charset="0"/>
              </a:rPr>
              <a:t>int</a:t>
            </a:r>
            <a:r>
              <a:rPr lang="en-US" sz="1900" b="1" dirty="0">
                <a:solidFill>
                  <a:srgbClr val="006666"/>
                </a:solidFill>
                <a:latin typeface="Courier New" pitchFamily="49" charset="0"/>
              </a:rPr>
              <a:t> IQ;</a:t>
            </a:r>
          </a:p>
          <a:p>
            <a:pPr eaLnBrk="1" hangingPunct="1"/>
            <a:r>
              <a:rPr lang="en-US" sz="1900" b="1" dirty="0">
                <a:solidFill>
                  <a:srgbClr val="006666"/>
                </a:solidFill>
                <a:latin typeface="Courier New" pitchFamily="49" charset="0"/>
              </a:rPr>
              <a:t>    float GPA;</a:t>
            </a:r>
          </a:p>
          <a:p>
            <a:pPr eaLnBrk="1" hangingPunct="1"/>
            <a:r>
              <a:rPr lang="en-US" sz="1900" b="1" dirty="0">
                <a:solidFill>
                  <a:srgbClr val="006666"/>
                </a:solidFill>
                <a:latin typeface="Courier New" pitchFamily="49" charset="0"/>
              </a:rPr>
              <a:t>};</a:t>
            </a:r>
          </a:p>
          <a:p>
            <a:pPr eaLnBrk="1" hangingPunct="1"/>
            <a:endParaRPr lang="en-US" sz="1900" b="1" dirty="0">
              <a:solidFill>
                <a:srgbClr val="006666"/>
              </a:solidFill>
              <a:latin typeface="Courier New" pitchFamily="49" charset="0"/>
            </a:endParaRPr>
          </a:p>
          <a:p>
            <a:pPr eaLnBrk="1" hangingPunct="1"/>
            <a:r>
              <a:rPr lang="en-US" sz="1900" b="1" u="sng" dirty="0">
                <a:solidFill>
                  <a:srgbClr val="006666"/>
                </a:solidFill>
                <a:latin typeface="Courier New" pitchFamily="49" charset="0"/>
              </a:rPr>
              <a:t>nerd.cpp</a:t>
            </a:r>
          </a:p>
          <a:p>
            <a:pPr eaLnBrk="1" hangingPunct="1"/>
            <a:r>
              <a:rPr lang="en-US" sz="1900" b="1" dirty="0">
                <a:latin typeface="Courier New" pitchFamily="49" charset="0"/>
              </a:rPr>
              <a:t>#include “</a:t>
            </a:r>
            <a:r>
              <a:rPr lang="en-US" sz="1900" b="1" dirty="0" err="1">
                <a:latin typeface="Courier New" pitchFamily="49" charset="0"/>
              </a:rPr>
              <a:t>nerd.h</a:t>
            </a:r>
            <a:r>
              <a:rPr lang="en-US" sz="1900" b="1" dirty="0">
                <a:latin typeface="Courier New" pitchFamily="49" charset="0"/>
              </a:rPr>
              <a:t>”</a:t>
            </a:r>
          </a:p>
          <a:p>
            <a:pPr eaLnBrk="1" hangingPunct="1"/>
            <a:r>
              <a:rPr lang="en-US" sz="1900" b="1" dirty="0" err="1">
                <a:latin typeface="Courier New" pitchFamily="49" charset="0"/>
              </a:rPr>
              <a:t>int</a:t>
            </a:r>
            <a:r>
              <a:rPr lang="en-US" sz="1900" b="1" dirty="0">
                <a:latin typeface="Courier New" pitchFamily="49" charset="0"/>
              </a:rPr>
              <a:t> main()</a:t>
            </a:r>
          </a:p>
          <a:p>
            <a:pPr eaLnBrk="1" hangingPunct="1"/>
            <a:r>
              <a:rPr lang="en-US" sz="1900" b="1" dirty="0">
                <a:latin typeface="Courier New" pitchFamily="49" charset="0"/>
              </a:rPr>
              <a:t>{</a:t>
            </a:r>
          </a:p>
          <a:p>
            <a:pPr eaLnBrk="1" hangingPunct="1"/>
            <a:r>
              <a:rPr lang="en-US" sz="1900" b="1" dirty="0">
                <a:solidFill>
                  <a:schemeClr val="accent2"/>
                </a:solidFill>
                <a:latin typeface="Courier New" pitchFamily="49" charset="0"/>
              </a:rPr>
              <a:t>   NERD </a:t>
            </a:r>
            <a:r>
              <a:rPr lang="en-US" sz="1900" b="1" dirty="0">
                <a:solidFill>
                  <a:srgbClr val="990000"/>
                </a:solidFill>
                <a:latin typeface="Courier New" pitchFamily="49" charset="0"/>
              </a:rPr>
              <a:t>t, u</a:t>
            </a:r>
            <a:r>
              <a:rPr lang="en-US" sz="1900" b="1" dirty="0">
                <a:solidFill>
                  <a:srgbClr val="006666"/>
                </a:solidFill>
                <a:latin typeface="Courier New" pitchFamily="49" charset="0"/>
              </a:rPr>
              <a:t>; </a:t>
            </a:r>
            <a:r>
              <a:rPr lang="en-US" sz="1900" b="1" dirty="0">
                <a:latin typeface="Courier New" pitchFamily="49" charset="0"/>
              </a:rPr>
              <a:t> </a:t>
            </a:r>
          </a:p>
          <a:p>
            <a:pPr eaLnBrk="1" hangingPunct="1"/>
            <a:endParaRPr lang="en-US" sz="1900" b="1" dirty="0">
              <a:solidFill>
                <a:srgbClr val="006666"/>
              </a:solidFill>
              <a:latin typeface="Courier New" pitchFamily="49" charset="0"/>
            </a:endParaRPr>
          </a:p>
          <a:p>
            <a:pPr eaLnBrk="1" hangingPunct="1"/>
            <a:r>
              <a:rPr lang="en-US" sz="1900" b="1" dirty="0">
                <a:solidFill>
                  <a:srgbClr val="006666"/>
                </a:solidFill>
                <a:latin typeface="Courier New" pitchFamily="49" charset="0"/>
              </a:rPr>
              <a:t>   </a:t>
            </a:r>
            <a:r>
              <a:rPr lang="en-US" sz="1900" b="1" dirty="0">
                <a:latin typeface="Courier New" pitchFamily="49" charset="0"/>
              </a:rPr>
              <a:t>t.name = “Carey”;</a:t>
            </a:r>
          </a:p>
          <a:p>
            <a:pPr eaLnBrk="1" hangingPunct="1"/>
            <a:r>
              <a:rPr lang="en-US" sz="1900" b="1" dirty="0">
                <a:latin typeface="Courier New" pitchFamily="49" charset="0"/>
              </a:rPr>
              <a:t>   t.IQ = 101;</a:t>
            </a:r>
          </a:p>
          <a:p>
            <a:pPr eaLnBrk="1" hangingPunct="1"/>
            <a:r>
              <a:rPr lang="en-US" sz="1900" b="1" dirty="0">
                <a:latin typeface="Courier New" pitchFamily="49" charset="0"/>
              </a:rPr>
              <a:t>   </a:t>
            </a:r>
            <a:r>
              <a:rPr lang="en-US" sz="1900" b="1" dirty="0" err="1">
                <a:latin typeface="Courier New" pitchFamily="49" charset="0"/>
              </a:rPr>
              <a:t>t.GPA</a:t>
            </a:r>
            <a:r>
              <a:rPr lang="en-US" sz="1900" b="1" dirty="0">
                <a:latin typeface="Courier New" pitchFamily="49" charset="0"/>
              </a:rPr>
              <a:t> = 3.99;</a:t>
            </a:r>
          </a:p>
          <a:p>
            <a:pPr eaLnBrk="1" hangingPunct="1"/>
            <a:endParaRPr lang="en-US" sz="600" b="1" dirty="0">
              <a:latin typeface="Courier New" pitchFamily="49" charset="0"/>
            </a:endParaRPr>
          </a:p>
          <a:p>
            <a:pPr eaLnBrk="1" hangingPunct="1"/>
            <a:r>
              <a:rPr lang="en-US" sz="1900" b="1" dirty="0">
                <a:latin typeface="Courier New" pitchFamily="49" charset="0"/>
              </a:rPr>
              <a:t>   u.name = “David”;</a:t>
            </a:r>
          </a:p>
          <a:p>
            <a:pPr eaLnBrk="1" hangingPunct="1"/>
            <a:r>
              <a:rPr lang="en-US" sz="1900" b="1" dirty="0">
                <a:latin typeface="Courier New" pitchFamily="49" charset="0"/>
              </a:rPr>
              <a:t>   </a:t>
            </a:r>
            <a:r>
              <a:rPr lang="en-US" sz="1900" b="1" dirty="0" err="1">
                <a:latin typeface="Courier New" pitchFamily="49" charset="0"/>
              </a:rPr>
              <a:t>u.GPA</a:t>
            </a:r>
            <a:r>
              <a:rPr lang="en-US" sz="1900" b="1" dirty="0">
                <a:latin typeface="Courier New" pitchFamily="49" charset="0"/>
              </a:rPr>
              <a:t>  = 1.12;</a:t>
            </a:r>
          </a:p>
        </p:txBody>
      </p:sp>
      <p:sp>
        <p:nvSpPr>
          <p:cNvPr id="57356" name="Line 12"/>
          <p:cNvSpPr>
            <a:spLocks noChangeShapeType="1"/>
          </p:cNvSpPr>
          <p:nvPr/>
        </p:nvSpPr>
        <p:spPr bwMode="auto">
          <a:xfrm>
            <a:off x="282575" y="4578350"/>
            <a:ext cx="3048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3" name="Group 13"/>
          <p:cNvGrpSpPr>
            <a:grpSpLocks/>
          </p:cNvGrpSpPr>
          <p:nvPr/>
        </p:nvGrpSpPr>
        <p:grpSpPr bwMode="auto">
          <a:xfrm>
            <a:off x="3448050" y="2670175"/>
            <a:ext cx="2563813" cy="1187450"/>
            <a:chOff x="2976" y="3504"/>
            <a:chExt cx="1615" cy="814"/>
          </a:xfrm>
        </p:grpSpPr>
        <p:grpSp>
          <p:nvGrpSpPr>
            <p:cNvPr id="43043" name="Group 14"/>
            <p:cNvGrpSpPr>
              <a:grpSpLocks/>
            </p:cNvGrpSpPr>
            <p:nvPr/>
          </p:nvGrpSpPr>
          <p:grpSpPr bwMode="auto">
            <a:xfrm>
              <a:off x="2976" y="3504"/>
              <a:ext cx="1615" cy="814"/>
              <a:chOff x="3832" y="3316"/>
              <a:chExt cx="904" cy="768"/>
            </a:xfrm>
          </p:grpSpPr>
          <p:sp>
            <p:nvSpPr>
              <p:cNvPr id="43044" name="Rectangle 15"/>
              <p:cNvSpPr>
                <a:spLocks noChangeArrowheads="1"/>
              </p:cNvSpPr>
              <p:nvPr/>
            </p:nvSpPr>
            <p:spPr bwMode="auto">
              <a:xfrm>
                <a:off x="4169" y="3334"/>
                <a:ext cx="567" cy="750"/>
              </a:xfrm>
              <a:prstGeom prst="rect">
                <a:avLst/>
              </a:prstGeom>
              <a:solidFill>
                <a:srgbClr val="800000"/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 sz="2400"/>
              </a:p>
            </p:txBody>
          </p:sp>
          <p:sp>
            <p:nvSpPr>
              <p:cNvPr id="43045" name="Text Box 16"/>
              <p:cNvSpPr txBox="1">
                <a:spLocks noChangeArrowheads="1"/>
              </p:cNvSpPr>
              <p:nvPr/>
            </p:nvSpPr>
            <p:spPr bwMode="auto">
              <a:xfrm>
                <a:off x="3832" y="3316"/>
                <a:ext cx="613" cy="2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857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9pPr>
              </a:lstStyle>
              <a:p>
                <a:pPr eaLnBrk="1" hangingPunct="1"/>
                <a:r>
                  <a:rPr lang="en-US">
                    <a:solidFill>
                      <a:srgbClr val="FF3300"/>
                    </a:solidFill>
                  </a:rPr>
                  <a:t>       t       </a:t>
                </a:r>
                <a:r>
                  <a:rPr lang="en-US">
                    <a:solidFill>
                      <a:srgbClr val="FFFF00"/>
                    </a:solidFill>
                  </a:rPr>
                  <a:t> </a:t>
                </a:r>
              </a:p>
            </p:txBody>
          </p:sp>
        </p:grpSp>
        <p:sp>
          <p:nvSpPr>
            <p:cNvPr id="43046" name="Rectangle 17"/>
            <p:cNvSpPr>
              <a:spLocks noChangeArrowheads="1"/>
            </p:cNvSpPr>
            <p:nvPr/>
          </p:nvSpPr>
          <p:spPr bwMode="auto">
            <a:xfrm>
              <a:off x="3984" y="3586"/>
              <a:ext cx="558" cy="162"/>
            </a:xfrm>
            <a:prstGeom prst="rect">
              <a:avLst/>
            </a:prstGeom>
            <a:solidFill>
              <a:srgbClr val="CCFFCC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43047" name="Text Box 18"/>
            <p:cNvSpPr txBox="1">
              <a:spLocks noChangeArrowheads="1"/>
            </p:cNvSpPr>
            <p:nvPr/>
          </p:nvSpPr>
          <p:spPr bwMode="auto">
            <a:xfrm>
              <a:off x="3552" y="3552"/>
              <a:ext cx="757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9pPr>
            </a:lstStyle>
            <a:p>
              <a:pPr eaLnBrk="1" hangingPunct="1"/>
              <a:r>
                <a:rPr lang="en-US" sz="1800">
                  <a:solidFill>
                    <a:srgbClr val="FFFF00"/>
                  </a:solidFill>
                </a:rPr>
                <a:t>name      </a:t>
              </a:r>
              <a:r>
                <a:rPr lang="en-US" sz="1800"/>
                <a:t> </a:t>
              </a:r>
            </a:p>
          </p:txBody>
        </p:sp>
        <p:sp>
          <p:nvSpPr>
            <p:cNvPr id="43048" name="Rectangle 19"/>
            <p:cNvSpPr>
              <a:spLocks noChangeArrowheads="1"/>
            </p:cNvSpPr>
            <p:nvPr/>
          </p:nvSpPr>
          <p:spPr bwMode="auto">
            <a:xfrm>
              <a:off x="3984" y="3794"/>
              <a:ext cx="558" cy="162"/>
            </a:xfrm>
            <a:prstGeom prst="rect">
              <a:avLst/>
            </a:prstGeom>
            <a:solidFill>
              <a:srgbClr val="CCFFCC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43049" name="Text Box 20"/>
            <p:cNvSpPr txBox="1">
              <a:spLocks noChangeArrowheads="1"/>
            </p:cNvSpPr>
            <p:nvPr/>
          </p:nvSpPr>
          <p:spPr bwMode="auto">
            <a:xfrm>
              <a:off x="3552" y="3760"/>
              <a:ext cx="671" cy="2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9pPr>
            </a:lstStyle>
            <a:p>
              <a:pPr eaLnBrk="1" hangingPunct="1"/>
              <a:r>
                <a:rPr lang="en-US" sz="1800" dirty="0">
                  <a:solidFill>
                    <a:srgbClr val="FFFF00"/>
                  </a:solidFill>
                </a:rPr>
                <a:t>IQ    </a:t>
              </a:r>
              <a:r>
                <a:rPr lang="en-US" sz="1800" dirty="0"/>
                <a:t>    </a:t>
              </a:r>
            </a:p>
          </p:txBody>
        </p:sp>
        <p:sp>
          <p:nvSpPr>
            <p:cNvPr id="43050" name="Rectangle 21"/>
            <p:cNvSpPr>
              <a:spLocks noChangeArrowheads="1"/>
            </p:cNvSpPr>
            <p:nvPr/>
          </p:nvSpPr>
          <p:spPr bwMode="auto">
            <a:xfrm>
              <a:off x="3984" y="4027"/>
              <a:ext cx="558" cy="162"/>
            </a:xfrm>
            <a:prstGeom prst="rect">
              <a:avLst/>
            </a:prstGeom>
            <a:solidFill>
              <a:srgbClr val="CCFFCC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43051" name="Text Box 22"/>
            <p:cNvSpPr txBox="1">
              <a:spLocks noChangeArrowheads="1"/>
            </p:cNvSpPr>
            <p:nvPr/>
          </p:nvSpPr>
          <p:spPr bwMode="auto">
            <a:xfrm>
              <a:off x="3552" y="3993"/>
              <a:ext cx="738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9pPr>
            </a:lstStyle>
            <a:p>
              <a:pPr eaLnBrk="1" hangingPunct="1"/>
              <a:r>
                <a:rPr lang="en-US" sz="1800">
                  <a:solidFill>
                    <a:srgbClr val="FFFF00"/>
                  </a:solidFill>
                </a:rPr>
                <a:t>GPA    </a:t>
              </a:r>
              <a:r>
                <a:rPr lang="en-US" sz="1800"/>
                <a:t>    </a:t>
              </a:r>
            </a:p>
          </p:txBody>
        </p:sp>
      </p:grpSp>
      <p:sp>
        <p:nvSpPr>
          <p:cNvPr id="57367" name="Line 23"/>
          <p:cNvSpPr>
            <a:spLocks noChangeShapeType="1"/>
          </p:cNvSpPr>
          <p:nvPr/>
        </p:nvSpPr>
        <p:spPr bwMode="auto">
          <a:xfrm>
            <a:off x="284163" y="5167313"/>
            <a:ext cx="3048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7378" name="Text Box 34"/>
          <p:cNvSpPr txBox="1">
            <a:spLocks noChangeArrowheads="1"/>
          </p:cNvSpPr>
          <p:nvPr/>
        </p:nvSpPr>
        <p:spPr bwMode="auto">
          <a:xfrm>
            <a:off x="5013325" y="2732088"/>
            <a:ext cx="97472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sz="1800" dirty="0">
                <a:solidFill>
                  <a:schemeClr val="tx2"/>
                </a:solidFill>
              </a:rPr>
              <a:t>“Carey”</a:t>
            </a:r>
          </a:p>
        </p:txBody>
      </p:sp>
      <p:sp>
        <p:nvSpPr>
          <p:cNvPr id="57379" name="Line 35"/>
          <p:cNvSpPr>
            <a:spLocks noChangeShapeType="1"/>
          </p:cNvSpPr>
          <p:nvPr/>
        </p:nvSpPr>
        <p:spPr bwMode="auto">
          <a:xfrm>
            <a:off x="293688" y="5461000"/>
            <a:ext cx="3048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8" name="Group 36"/>
          <p:cNvGrpSpPr>
            <a:grpSpLocks/>
          </p:cNvGrpSpPr>
          <p:nvPr/>
        </p:nvGrpSpPr>
        <p:grpSpPr bwMode="auto">
          <a:xfrm>
            <a:off x="5168908" y="3040552"/>
            <a:ext cx="1155700" cy="338718"/>
            <a:chOff x="4156" y="3634"/>
            <a:chExt cx="728" cy="185"/>
          </a:xfrm>
        </p:grpSpPr>
        <p:sp>
          <p:nvSpPr>
            <p:cNvPr id="43065" name="Rectangle 37"/>
            <p:cNvSpPr>
              <a:spLocks noChangeArrowheads="1"/>
            </p:cNvSpPr>
            <p:nvPr/>
          </p:nvSpPr>
          <p:spPr bwMode="auto">
            <a:xfrm>
              <a:off x="4157" y="3691"/>
              <a:ext cx="372" cy="73"/>
            </a:xfrm>
            <a:prstGeom prst="rect">
              <a:avLst/>
            </a:prstGeom>
            <a:solidFill>
              <a:srgbClr val="CCFFCC"/>
            </a:solidFill>
            <a:ln w="28575">
              <a:solidFill>
                <a:srgbClr val="CCFFCC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43066" name="Text Box 38"/>
            <p:cNvSpPr txBox="1">
              <a:spLocks noChangeArrowheads="1"/>
            </p:cNvSpPr>
            <p:nvPr/>
          </p:nvSpPr>
          <p:spPr bwMode="auto">
            <a:xfrm>
              <a:off x="4156" y="3634"/>
              <a:ext cx="728" cy="1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9pPr>
            </a:lstStyle>
            <a:p>
              <a:pPr eaLnBrk="1" hangingPunct="1"/>
              <a:r>
                <a:rPr lang="en-US" sz="1600" b="1" dirty="0">
                  <a:solidFill>
                    <a:schemeClr val="tx2"/>
                  </a:solidFill>
                </a:rPr>
                <a:t>101</a:t>
              </a:r>
            </a:p>
          </p:txBody>
        </p:sp>
      </p:grpSp>
      <p:sp>
        <p:nvSpPr>
          <p:cNvPr id="57383" name="Line 39"/>
          <p:cNvSpPr>
            <a:spLocks noChangeShapeType="1"/>
          </p:cNvSpPr>
          <p:nvPr/>
        </p:nvSpPr>
        <p:spPr bwMode="auto">
          <a:xfrm>
            <a:off x="293688" y="5754688"/>
            <a:ext cx="3048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9" name="Group 40"/>
          <p:cNvGrpSpPr>
            <a:grpSpLocks/>
          </p:cNvGrpSpPr>
          <p:nvPr/>
        </p:nvGrpSpPr>
        <p:grpSpPr bwMode="auto">
          <a:xfrm>
            <a:off x="5146675" y="3409950"/>
            <a:ext cx="927100" cy="304800"/>
            <a:chOff x="4039" y="3658"/>
            <a:chExt cx="728" cy="166"/>
          </a:xfrm>
        </p:grpSpPr>
        <p:sp>
          <p:nvSpPr>
            <p:cNvPr id="43069" name="Rectangle 41"/>
            <p:cNvSpPr>
              <a:spLocks noChangeArrowheads="1"/>
            </p:cNvSpPr>
            <p:nvPr/>
          </p:nvSpPr>
          <p:spPr bwMode="auto">
            <a:xfrm>
              <a:off x="4157" y="3691"/>
              <a:ext cx="372" cy="87"/>
            </a:xfrm>
            <a:prstGeom prst="rect">
              <a:avLst/>
            </a:prstGeom>
            <a:solidFill>
              <a:srgbClr val="CCFFCC"/>
            </a:solidFill>
            <a:ln w="28575">
              <a:solidFill>
                <a:srgbClr val="CCFFCC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43070" name="Text Box 42"/>
            <p:cNvSpPr txBox="1">
              <a:spLocks noChangeArrowheads="1"/>
            </p:cNvSpPr>
            <p:nvPr/>
          </p:nvSpPr>
          <p:spPr bwMode="auto">
            <a:xfrm>
              <a:off x="4039" y="3658"/>
              <a:ext cx="728" cy="1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9pPr>
            </a:lstStyle>
            <a:p>
              <a:pPr eaLnBrk="1" hangingPunct="1"/>
              <a:r>
                <a:rPr lang="en-US" sz="1400" b="1">
                  <a:solidFill>
                    <a:schemeClr val="tx2"/>
                  </a:solidFill>
                </a:rPr>
                <a:t>3.99</a:t>
              </a:r>
            </a:p>
          </p:txBody>
        </p:sp>
      </p:grpSp>
      <p:sp>
        <p:nvSpPr>
          <p:cNvPr id="2" name="Line 39"/>
          <p:cNvSpPr>
            <a:spLocks noChangeShapeType="1"/>
          </p:cNvSpPr>
          <p:nvPr/>
        </p:nvSpPr>
        <p:spPr bwMode="auto">
          <a:xfrm>
            <a:off x="293688" y="6126163"/>
            <a:ext cx="3048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73" name="Text Box 3"/>
          <p:cNvSpPr txBox="1">
            <a:spLocks noChangeArrowheads="1"/>
          </p:cNvSpPr>
          <p:nvPr/>
        </p:nvSpPr>
        <p:spPr bwMode="auto">
          <a:xfrm>
            <a:off x="4403725" y="941388"/>
            <a:ext cx="3648075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2000" dirty="0">
                <a:solidFill>
                  <a:schemeClr val="tx2"/>
                </a:solidFill>
              </a:rPr>
              <a:t>Let’s see how we can use our new </a:t>
            </a:r>
            <a:r>
              <a:rPr lang="en-US" sz="2000" dirty="0" err="1">
                <a:solidFill>
                  <a:schemeClr val="tx2"/>
                </a:solidFill>
              </a:rPr>
              <a:t>struct</a:t>
            </a:r>
            <a:r>
              <a:rPr lang="en-US" sz="2000" dirty="0">
                <a:solidFill>
                  <a:schemeClr val="tx2"/>
                </a:solidFill>
              </a:rPr>
              <a:t> type in action!</a:t>
            </a:r>
          </a:p>
        </p:txBody>
      </p:sp>
      <p:sp>
        <p:nvSpPr>
          <p:cNvPr id="43074" name="Text Box 66"/>
          <p:cNvSpPr txBox="1">
            <a:spLocks noChangeArrowheads="1"/>
          </p:cNvSpPr>
          <p:nvPr/>
        </p:nvSpPr>
        <p:spPr bwMode="auto">
          <a:xfrm>
            <a:off x="3424238" y="4089400"/>
            <a:ext cx="5500687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/>
              <a:t>Neato! C++ structs let us </a:t>
            </a:r>
            <a:r>
              <a:rPr lang="en-US">
                <a:solidFill>
                  <a:srgbClr val="6600CC"/>
                </a:solidFill>
              </a:rPr>
              <a:t>group related data</a:t>
            </a:r>
            <a:r>
              <a:rPr lang="en-US"/>
              <a:t> together into one common unit.</a:t>
            </a:r>
          </a:p>
        </p:txBody>
      </p:sp>
      <p:sp>
        <p:nvSpPr>
          <p:cNvPr id="43075" name="Text Box 67"/>
          <p:cNvSpPr txBox="1">
            <a:spLocks noChangeArrowheads="1"/>
          </p:cNvSpPr>
          <p:nvPr/>
        </p:nvSpPr>
        <p:spPr bwMode="auto">
          <a:xfrm>
            <a:off x="3665538" y="4937125"/>
            <a:ext cx="5203825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dirty="0"/>
              <a:t>But wait! Wouldn’t it be cool if our </a:t>
            </a:r>
            <a:r>
              <a:rPr lang="en-US" dirty="0" err="1"/>
              <a:t>struct</a:t>
            </a:r>
            <a:r>
              <a:rPr lang="en-US" dirty="0"/>
              <a:t> could also hold </a:t>
            </a:r>
            <a:r>
              <a:rPr lang="en-US" dirty="0">
                <a:solidFill>
                  <a:srgbClr val="6600CC"/>
                </a:solidFill>
              </a:rPr>
              <a:t>algorithms</a:t>
            </a:r>
            <a:r>
              <a:rPr lang="en-US" dirty="0"/>
              <a:t> to operate on that data, as well as </a:t>
            </a:r>
            <a:r>
              <a:rPr lang="en-US" dirty="0">
                <a:solidFill>
                  <a:srgbClr val="6600CC"/>
                </a:solidFill>
              </a:rPr>
              <a:t>interface functions</a:t>
            </a:r>
            <a:r>
              <a:rPr lang="en-US" dirty="0"/>
              <a:t>?</a:t>
            </a:r>
          </a:p>
        </p:txBody>
      </p:sp>
      <p:sp>
        <p:nvSpPr>
          <p:cNvPr id="43076" name="Text Box 68"/>
          <p:cNvSpPr txBox="1">
            <a:spLocks noChangeArrowheads="1"/>
          </p:cNvSpPr>
          <p:nvPr/>
        </p:nvSpPr>
        <p:spPr bwMode="auto">
          <a:xfrm>
            <a:off x="3717925" y="6080125"/>
            <a:ext cx="5032375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dirty="0"/>
              <a:t>Then we could represent a complete, self-contained </a:t>
            </a:r>
            <a:r>
              <a:rPr lang="en-US" dirty="0">
                <a:solidFill>
                  <a:srgbClr val="6600CC"/>
                </a:solidFill>
              </a:rPr>
              <a:t>Abstract Data Type</a:t>
            </a:r>
            <a:r>
              <a:rPr lang="en-US" dirty="0"/>
              <a:t>!</a:t>
            </a:r>
          </a:p>
        </p:txBody>
      </p:sp>
      <p:grpSp>
        <p:nvGrpSpPr>
          <p:cNvPr id="4" name="Group 13"/>
          <p:cNvGrpSpPr>
            <a:grpSpLocks/>
          </p:cNvGrpSpPr>
          <p:nvPr/>
        </p:nvGrpSpPr>
        <p:grpSpPr bwMode="auto">
          <a:xfrm>
            <a:off x="5799138" y="2654300"/>
            <a:ext cx="2563812" cy="1187450"/>
            <a:chOff x="2976" y="3504"/>
            <a:chExt cx="1615" cy="814"/>
          </a:xfrm>
        </p:grpSpPr>
        <p:grpSp>
          <p:nvGrpSpPr>
            <p:cNvPr id="43096" name="Group 14"/>
            <p:cNvGrpSpPr>
              <a:grpSpLocks/>
            </p:cNvGrpSpPr>
            <p:nvPr/>
          </p:nvGrpSpPr>
          <p:grpSpPr bwMode="auto">
            <a:xfrm>
              <a:off x="2976" y="3504"/>
              <a:ext cx="1615" cy="814"/>
              <a:chOff x="3832" y="3316"/>
              <a:chExt cx="904" cy="768"/>
            </a:xfrm>
          </p:grpSpPr>
          <p:sp>
            <p:nvSpPr>
              <p:cNvPr id="43097" name="Rectangle 15"/>
              <p:cNvSpPr>
                <a:spLocks noChangeArrowheads="1"/>
              </p:cNvSpPr>
              <p:nvPr/>
            </p:nvSpPr>
            <p:spPr bwMode="auto">
              <a:xfrm>
                <a:off x="4169" y="3334"/>
                <a:ext cx="567" cy="750"/>
              </a:xfrm>
              <a:prstGeom prst="rect">
                <a:avLst/>
              </a:prstGeom>
              <a:solidFill>
                <a:srgbClr val="800000"/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 sz="2400"/>
              </a:p>
            </p:txBody>
          </p:sp>
          <p:sp>
            <p:nvSpPr>
              <p:cNvPr id="43098" name="Text Box 16"/>
              <p:cNvSpPr txBox="1">
                <a:spLocks noChangeArrowheads="1"/>
              </p:cNvSpPr>
              <p:nvPr/>
            </p:nvSpPr>
            <p:spPr bwMode="auto">
              <a:xfrm>
                <a:off x="3832" y="3316"/>
                <a:ext cx="613" cy="2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857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9pPr>
              </a:lstStyle>
              <a:p>
                <a:pPr eaLnBrk="1" hangingPunct="1"/>
                <a:r>
                  <a:rPr lang="en-US">
                    <a:solidFill>
                      <a:srgbClr val="FF3300"/>
                    </a:solidFill>
                  </a:rPr>
                  <a:t>       u       </a:t>
                </a:r>
                <a:r>
                  <a:rPr lang="en-US">
                    <a:solidFill>
                      <a:srgbClr val="FFFF00"/>
                    </a:solidFill>
                  </a:rPr>
                  <a:t> </a:t>
                </a:r>
              </a:p>
            </p:txBody>
          </p:sp>
        </p:grpSp>
        <p:sp>
          <p:nvSpPr>
            <p:cNvPr id="43099" name="Rectangle 17"/>
            <p:cNvSpPr>
              <a:spLocks noChangeArrowheads="1"/>
            </p:cNvSpPr>
            <p:nvPr/>
          </p:nvSpPr>
          <p:spPr bwMode="auto">
            <a:xfrm>
              <a:off x="3984" y="3586"/>
              <a:ext cx="558" cy="162"/>
            </a:xfrm>
            <a:prstGeom prst="rect">
              <a:avLst/>
            </a:prstGeom>
            <a:solidFill>
              <a:srgbClr val="CCFFCC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43100" name="Text Box 18"/>
            <p:cNvSpPr txBox="1">
              <a:spLocks noChangeArrowheads="1"/>
            </p:cNvSpPr>
            <p:nvPr/>
          </p:nvSpPr>
          <p:spPr bwMode="auto">
            <a:xfrm>
              <a:off x="3552" y="3552"/>
              <a:ext cx="757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9pPr>
            </a:lstStyle>
            <a:p>
              <a:pPr eaLnBrk="1" hangingPunct="1"/>
              <a:r>
                <a:rPr lang="en-US" sz="1800">
                  <a:solidFill>
                    <a:srgbClr val="FFFF00"/>
                  </a:solidFill>
                </a:rPr>
                <a:t>name      </a:t>
              </a:r>
              <a:r>
                <a:rPr lang="en-US" sz="1800"/>
                <a:t> </a:t>
              </a:r>
            </a:p>
          </p:txBody>
        </p:sp>
        <p:sp>
          <p:nvSpPr>
            <p:cNvPr id="43101" name="Rectangle 19"/>
            <p:cNvSpPr>
              <a:spLocks noChangeArrowheads="1"/>
            </p:cNvSpPr>
            <p:nvPr/>
          </p:nvSpPr>
          <p:spPr bwMode="auto">
            <a:xfrm>
              <a:off x="3984" y="3794"/>
              <a:ext cx="558" cy="162"/>
            </a:xfrm>
            <a:prstGeom prst="rect">
              <a:avLst/>
            </a:prstGeom>
            <a:solidFill>
              <a:srgbClr val="CCFFCC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43102" name="Text Box 20"/>
            <p:cNvSpPr txBox="1">
              <a:spLocks noChangeArrowheads="1"/>
            </p:cNvSpPr>
            <p:nvPr/>
          </p:nvSpPr>
          <p:spPr bwMode="auto">
            <a:xfrm>
              <a:off x="3552" y="3760"/>
              <a:ext cx="671" cy="2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9pPr>
            </a:lstStyle>
            <a:p>
              <a:pPr eaLnBrk="1" hangingPunct="1"/>
              <a:r>
                <a:rPr lang="en-US" sz="1800" dirty="0">
                  <a:solidFill>
                    <a:srgbClr val="FFFF00"/>
                  </a:solidFill>
                </a:rPr>
                <a:t>IQ    </a:t>
              </a:r>
              <a:r>
                <a:rPr lang="en-US" sz="1800" dirty="0"/>
                <a:t>    </a:t>
              </a:r>
            </a:p>
          </p:txBody>
        </p:sp>
        <p:sp>
          <p:nvSpPr>
            <p:cNvPr id="43103" name="Rectangle 21"/>
            <p:cNvSpPr>
              <a:spLocks noChangeArrowheads="1"/>
            </p:cNvSpPr>
            <p:nvPr/>
          </p:nvSpPr>
          <p:spPr bwMode="auto">
            <a:xfrm>
              <a:off x="3984" y="4027"/>
              <a:ext cx="558" cy="162"/>
            </a:xfrm>
            <a:prstGeom prst="rect">
              <a:avLst/>
            </a:prstGeom>
            <a:solidFill>
              <a:srgbClr val="CCFFCC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43104" name="Text Box 22"/>
            <p:cNvSpPr txBox="1">
              <a:spLocks noChangeArrowheads="1"/>
            </p:cNvSpPr>
            <p:nvPr/>
          </p:nvSpPr>
          <p:spPr bwMode="auto">
            <a:xfrm>
              <a:off x="3552" y="3993"/>
              <a:ext cx="738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9pPr>
            </a:lstStyle>
            <a:p>
              <a:pPr eaLnBrk="1" hangingPunct="1"/>
              <a:r>
                <a:rPr lang="en-US" sz="1800">
                  <a:solidFill>
                    <a:srgbClr val="FFFF00"/>
                  </a:solidFill>
                </a:rPr>
                <a:t>GPA    </a:t>
              </a:r>
              <a:r>
                <a:rPr lang="en-US" sz="1800"/>
                <a:t>    </a:t>
              </a:r>
            </a:p>
          </p:txBody>
        </p:sp>
      </p:grpSp>
      <p:sp>
        <p:nvSpPr>
          <p:cNvPr id="5" name="Text Box 34"/>
          <p:cNvSpPr txBox="1">
            <a:spLocks noChangeArrowheads="1"/>
          </p:cNvSpPr>
          <p:nvPr/>
        </p:nvSpPr>
        <p:spPr bwMode="auto">
          <a:xfrm>
            <a:off x="7362825" y="2722563"/>
            <a:ext cx="957263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sz="1800">
                <a:solidFill>
                  <a:schemeClr val="tx2"/>
                </a:solidFill>
              </a:rPr>
              <a:t>“David”</a:t>
            </a:r>
          </a:p>
        </p:txBody>
      </p:sp>
      <p:sp>
        <p:nvSpPr>
          <p:cNvPr id="6" name="Line 39"/>
          <p:cNvSpPr>
            <a:spLocks noChangeShapeType="1"/>
          </p:cNvSpPr>
          <p:nvPr/>
        </p:nvSpPr>
        <p:spPr bwMode="auto">
          <a:xfrm>
            <a:off x="303213" y="6411913"/>
            <a:ext cx="3048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" name="Text Box 34"/>
          <p:cNvSpPr txBox="1">
            <a:spLocks noChangeArrowheads="1"/>
          </p:cNvSpPr>
          <p:nvPr/>
        </p:nvSpPr>
        <p:spPr bwMode="auto">
          <a:xfrm>
            <a:off x="7551738" y="3359150"/>
            <a:ext cx="58737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sz="1800" dirty="0">
                <a:solidFill>
                  <a:schemeClr val="tx2"/>
                </a:solidFill>
              </a:rPr>
              <a:t>1.12</a:t>
            </a:r>
          </a:p>
        </p:txBody>
      </p:sp>
      <p:sp>
        <p:nvSpPr>
          <p:cNvPr id="52" name="Text Box 34"/>
          <p:cNvSpPr txBox="1">
            <a:spLocks noChangeArrowheads="1"/>
          </p:cNvSpPr>
          <p:nvPr/>
        </p:nvSpPr>
        <p:spPr bwMode="auto">
          <a:xfrm>
            <a:off x="7602442" y="3008059"/>
            <a:ext cx="54534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sz="1800" dirty="0">
                <a:solidFill>
                  <a:srgbClr val="FF0000"/>
                </a:solidFill>
              </a:rPr>
              <a:t>???</a:t>
            </a:r>
          </a:p>
        </p:txBody>
      </p:sp>
      <p:sp>
        <p:nvSpPr>
          <p:cNvPr id="53" name="Rounded Rectangular Callout 52"/>
          <p:cNvSpPr/>
          <p:nvPr/>
        </p:nvSpPr>
        <p:spPr>
          <a:xfrm>
            <a:off x="455613" y="2030358"/>
            <a:ext cx="3538485" cy="1959770"/>
          </a:xfrm>
          <a:prstGeom prst="wedgeRoundRectCallout">
            <a:avLst>
              <a:gd name="adj1" fmla="val -42883"/>
              <a:gd name="adj2" fmla="val 104311"/>
              <a:gd name="adj3" fmla="val 16667"/>
            </a:avLst>
          </a:prstGeom>
          <a:solidFill>
            <a:srgbClr val="FCFCF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hangingPunct="1"/>
            <a:r>
              <a:rPr lang="en-US" sz="1800" dirty="0">
                <a:solidFill>
                  <a:schemeClr val="tx1"/>
                </a:solidFill>
              </a:rPr>
              <a:t>To access the items within a </a:t>
            </a:r>
            <a:r>
              <a:rPr lang="en-US" sz="1800" dirty="0" err="1">
                <a:solidFill>
                  <a:schemeClr val="tx1"/>
                </a:solidFill>
              </a:rPr>
              <a:t>struct</a:t>
            </a:r>
            <a:r>
              <a:rPr lang="en-US" sz="1800" dirty="0">
                <a:solidFill>
                  <a:schemeClr val="tx1"/>
                </a:solidFill>
              </a:rPr>
              <a:t> variable, first we specify the variable’s name… in this case, “</a:t>
            </a:r>
            <a:r>
              <a:rPr lang="en-US" sz="1800" dirty="0">
                <a:solidFill>
                  <a:srgbClr val="FF0000"/>
                </a:solidFill>
              </a:rPr>
              <a:t>t</a:t>
            </a:r>
            <a:r>
              <a:rPr lang="en-US" sz="1800" dirty="0">
                <a:solidFill>
                  <a:schemeClr val="tx1"/>
                </a:solidFill>
              </a:rPr>
              <a:t>”</a:t>
            </a:r>
          </a:p>
        </p:txBody>
      </p:sp>
      <p:sp>
        <p:nvSpPr>
          <p:cNvPr id="54" name="Rounded Rectangular Callout 53"/>
          <p:cNvSpPr/>
          <p:nvPr/>
        </p:nvSpPr>
        <p:spPr>
          <a:xfrm>
            <a:off x="485298" y="2063353"/>
            <a:ext cx="3562054" cy="1959770"/>
          </a:xfrm>
          <a:prstGeom prst="wedgeRoundRectCallout">
            <a:avLst>
              <a:gd name="adj1" fmla="val -36395"/>
              <a:gd name="adj2" fmla="val 104311"/>
              <a:gd name="adj3" fmla="val 16667"/>
            </a:avLst>
          </a:prstGeom>
          <a:solidFill>
            <a:srgbClr val="FCFCF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hangingPunct="1"/>
            <a:r>
              <a:rPr lang="en-US" sz="1800" dirty="0">
                <a:solidFill>
                  <a:schemeClr val="tx1"/>
                </a:solidFill>
              </a:rPr>
              <a:t>Then you use a </a:t>
            </a:r>
            <a:r>
              <a:rPr lang="en-US" sz="1800" dirty="0">
                <a:solidFill>
                  <a:srgbClr val="FF0000"/>
                </a:solidFill>
              </a:rPr>
              <a:t>dot</a:t>
            </a:r>
            <a:r>
              <a:rPr lang="en-US" sz="1800" dirty="0">
                <a:solidFill>
                  <a:schemeClr val="tx1"/>
                </a:solidFill>
              </a:rPr>
              <a:t> and the </a:t>
            </a:r>
            <a:r>
              <a:rPr lang="en-US" sz="1800" dirty="0">
                <a:solidFill>
                  <a:srgbClr val="FF0000"/>
                </a:solidFill>
              </a:rPr>
              <a:t>name of the member variable </a:t>
            </a:r>
            <a:r>
              <a:rPr lang="en-US" sz="1800" dirty="0">
                <a:solidFill>
                  <a:schemeClr val="tx1"/>
                </a:solidFill>
              </a:rPr>
              <a:t>you wish to access…</a:t>
            </a:r>
          </a:p>
          <a:p>
            <a:pPr algn="ctr" eaLnBrk="1" hangingPunct="1"/>
            <a:endParaRPr lang="en-US" sz="1800" dirty="0">
              <a:solidFill>
                <a:schemeClr val="tx1"/>
              </a:solidFill>
            </a:endParaRPr>
          </a:p>
          <a:p>
            <a:pPr algn="ctr" eaLnBrk="1" hangingPunct="1"/>
            <a:r>
              <a:rPr lang="en-US" sz="1800" dirty="0">
                <a:solidFill>
                  <a:schemeClr val="tx1"/>
                </a:solidFill>
              </a:rPr>
              <a:t>In this case we’ll access t’s </a:t>
            </a:r>
            <a:r>
              <a:rPr lang="en-US" sz="1800" dirty="0">
                <a:solidFill>
                  <a:srgbClr val="FF0000"/>
                </a:solidFill>
              </a:rPr>
              <a:t>name</a:t>
            </a:r>
            <a:r>
              <a:rPr lang="en-US" sz="1800" dirty="0">
                <a:solidFill>
                  <a:schemeClr val="tx1"/>
                </a:solidFill>
              </a:rPr>
              <a:t> member variable.</a:t>
            </a:r>
          </a:p>
        </p:txBody>
      </p:sp>
      <p:sp>
        <p:nvSpPr>
          <p:cNvPr id="55" name="Rounded Rectangular Callout 54"/>
          <p:cNvSpPr/>
          <p:nvPr/>
        </p:nvSpPr>
        <p:spPr>
          <a:xfrm>
            <a:off x="2572378" y="547727"/>
            <a:ext cx="3985289" cy="1959770"/>
          </a:xfrm>
          <a:prstGeom prst="wedgeRoundRectCallout">
            <a:avLst>
              <a:gd name="adj1" fmla="val 73058"/>
              <a:gd name="adj2" fmla="val 83289"/>
              <a:gd name="adj3" fmla="val 16667"/>
            </a:avLst>
          </a:prstGeom>
          <a:solidFill>
            <a:srgbClr val="FCFCF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hangingPunct="1"/>
            <a:r>
              <a:rPr lang="en-US" sz="1800" dirty="0">
                <a:solidFill>
                  <a:schemeClr val="tx1"/>
                </a:solidFill>
              </a:rPr>
              <a:t>Notice that if you </a:t>
            </a:r>
            <a:r>
              <a:rPr lang="en-US" sz="1800" dirty="0">
                <a:solidFill>
                  <a:srgbClr val="FF0000"/>
                </a:solidFill>
              </a:rPr>
              <a:t>don’t initialize </a:t>
            </a:r>
            <a:r>
              <a:rPr lang="en-US" sz="1800" dirty="0">
                <a:solidFill>
                  <a:schemeClr val="tx1"/>
                </a:solidFill>
              </a:rPr>
              <a:t>a member in a </a:t>
            </a:r>
            <a:r>
              <a:rPr lang="en-US" sz="1800" dirty="0" err="1">
                <a:solidFill>
                  <a:schemeClr val="tx1"/>
                </a:solidFill>
              </a:rPr>
              <a:t>struct</a:t>
            </a:r>
            <a:r>
              <a:rPr lang="en-US" sz="1800" dirty="0">
                <a:solidFill>
                  <a:schemeClr val="tx1"/>
                </a:solidFill>
              </a:rPr>
              <a:t> variable, then it has a </a:t>
            </a:r>
            <a:r>
              <a:rPr lang="en-US" sz="1800" dirty="0">
                <a:solidFill>
                  <a:srgbClr val="FF0000"/>
                </a:solidFill>
              </a:rPr>
              <a:t>random value</a:t>
            </a:r>
            <a:r>
              <a:rPr lang="en-US" sz="1800" dirty="0">
                <a:solidFill>
                  <a:schemeClr val="tx1"/>
                </a:solidFill>
              </a:rPr>
              <a:t>!</a:t>
            </a:r>
          </a:p>
          <a:p>
            <a:pPr algn="ctr" eaLnBrk="1" hangingPunct="1"/>
            <a:endParaRPr lang="en-US" sz="1800" dirty="0">
              <a:solidFill>
                <a:schemeClr val="tx1"/>
              </a:solidFill>
            </a:endParaRPr>
          </a:p>
          <a:p>
            <a:pPr algn="ctr" eaLnBrk="1" hangingPunct="1"/>
            <a:r>
              <a:rPr lang="en-US" sz="1800" dirty="0">
                <a:solidFill>
                  <a:schemeClr val="tx1"/>
                </a:solidFill>
              </a:rPr>
              <a:t>This holds for all built-in types: </a:t>
            </a:r>
            <a:r>
              <a:rPr lang="en-US" sz="1800" dirty="0">
                <a:solidFill>
                  <a:srgbClr val="FF0000"/>
                </a:solidFill>
              </a:rPr>
              <a:t>chars</a:t>
            </a:r>
            <a:r>
              <a:rPr lang="en-US" sz="1800" dirty="0">
                <a:solidFill>
                  <a:schemeClr val="tx1"/>
                </a:solidFill>
              </a:rPr>
              <a:t>, </a:t>
            </a:r>
            <a:r>
              <a:rPr lang="en-US" sz="1800" dirty="0" err="1">
                <a:solidFill>
                  <a:srgbClr val="FF0000"/>
                </a:solidFill>
              </a:rPr>
              <a:t>ints</a:t>
            </a:r>
            <a:r>
              <a:rPr lang="en-US" sz="1800" dirty="0">
                <a:solidFill>
                  <a:schemeClr val="tx1"/>
                </a:solidFill>
              </a:rPr>
              <a:t>, </a:t>
            </a:r>
            <a:r>
              <a:rPr lang="en-US" sz="1800" dirty="0">
                <a:solidFill>
                  <a:srgbClr val="FF0000"/>
                </a:solidFill>
              </a:rPr>
              <a:t>doubles</a:t>
            </a:r>
            <a:r>
              <a:rPr lang="en-US" sz="1800" dirty="0">
                <a:solidFill>
                  <a:schemeClr val="tx1"/>
                </a:solidFill>
              </a:rPr>
              <a:t>, </a:t>
            </a:r>
            <a:r>
              <a:rPr lang="en-US" sz="1800" dirty="0" err="1">
                <a:solidFill>
                  <a:schemeClr val="tx1"/>
                </a:solidFill>
              </a:rPr>
              <a:t>etc</a:t>
            </a:r>
            <a:r>
              <a:rPr lang="en-US" sz="1800" dirty="0">
                <a:solidFill>
                  <a:schemeClr val="tx1"/>
                </a:solidFill>
              </a:rPr>
              <a:t>…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57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 nodeType="clickPar">
                      <p:stCondLst>
                        <p:cond delay="indefinite"/>
                      </p:stCondLst>
                      <p:childTnLst>
                        <p:par>
                          <p:cTn id="7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 nodeType="clickPar">
                      <p:stCondLst>
                        <p:cond delay="indefinite"/>
                      </p:stCondLst>
                      <p:childTnLst>
                        <p:par>
                          <p:cTn id="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 nodeType="clickPar">
                      <p:stCondLst>
                        <p:cond delay="indefinite"/>
                      </p:stCondLst>
                      <p:childTnLst>
                        <p:par>
                          <p:cTn id="8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 nodeType="clickPar">
                      <p:stCondLst>
                        <p:cond delay="indefinite"/>
                      </p:stCondLst>
                      <p:childTnLst>
                        <p:par>
                          <p:cTn id="8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 nodeType="clickPar">
                      <p:stCondLst>
                        <p:cond delay="indefinite"/>
                      </p:stCondLst>
                      <p:childTnLst>
                        <p:par>
                          <p:cTn id="9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 nodeType="clickPar">
                      <p:stCondLst>
                        <p:cond delay="indefinite"/>
                      </p:stCondLst>
                      <p:childTnLst>
                        <p:par>
                          <p:cTn id="9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 nodeType="clickPar">
                      <p:stCondLst>
                        <p:cond delay="indefinite"/>
                      </p:stCondLst>
                      <p:childTnLst>
                        <p:par>
                          <p:cTn id="10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 nodeType="clickPar">
                      <p:stCondLst>
                        <p:cond delay="indefinite"/>
                      </p:stCondLst>
                      <p:childTnLst>
                        <p:par>
                          <p:cTn id="1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 nodeType="clickPar">
                      <p:stCondLst>
                        <p:cond delay="indefinite"/>
                      </p:stCondLst>
                      <p:childTnLst>
                        <p:par>
                          <p:cTn id="1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 nodeType="clickPar">
                      <p:stCondLst>
                        <p:cond delay="indefinite"/>
                      </p:stCondLst>
                      <p:childTnLst>
                        <p:par>
                          <p:cTn id="1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356" grpId="0" animBg="1"/>
      <p:bldP spid="57356" grpId="1" animBg="1"/>
      <p:bldP spid="57367" grpId="0" animBg="1"/>
      <p:bldP spid="57367" grpId="1" animBg="1"/>
      <p:bldP spid="57378" grpId="0"/>
      <p:bldP spid="57379" grpId="0" animBg="1"/>
      <p:bldP spid="57379" grpId="1" animBg="1"/>
      <p:bldP spid="57383" grpId="0" animBg="1"/>
      <p:bldP spid="57383" grpId="1" animBg="1"/>
      <p:bldP spid="2" grpId="0" animBg="1"/>
      <p:bldP spid="2" grpId="1" animBg="1"/>
      <p:bldP spid="43074" grpId="0"/>
      <p:bldP spid="43075" grpId="0"/>
      <p:bldP spid="43076" grpId="0"/>
      <p:bldP spid="5" grpId="0"/>
      <p:bldP spid="6" grpId="0" animBg="1"/>
      <p:bldP spid="6" grpId="1" animBg="1"/>
      <p:bldP spid="7" grpId="0"/>
      <p:bldP spid="52" grpId="0"/>
      <p:bldP spid="53" grpId="0" animBg="1"/>
      <p:bldP spid="53" grpId="1" animBg="1"/>
      <p:bldP spid="54" grpId="0" animBg="1"/>
      <p:bldP spid="54" grpId="1" animBg="1"/>
      <p:bldP spid="55" grpId="0" animBg="1"/>
      <p:bldP spid="55" grpId="1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"/>
          <p:cNvSpPr>
            <a:spLocks noChangeArrowheads="1"/>
          </p:cNvSpPr>
          <p:nvPr/>
        </p:nvSpPr>
        <p:spPr bwMode="auto">
          <a:xfrm>
            <a:off x="5900530" y="3841542"/>
            <a:ext cx="3154018" cy="2787858"/>
          </a:xfrm>
          <a:prstGeom prst="rect">
            <a:avLst/>
          </a:prstGeom>
          <a:solidFill>
            <a:srgbClr val="FFFFEB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36" name="Rectangle 3"/>
          <p:cNvSpPr>
            <a:spLocks noChangeArrowheads="1"/>
          </p:cNvSpPr>
          <p:nvPr/>
        </p:nvSpPr>
        <p:spPr bwMode="auto">
          <a:xfrm>
            <a:off x="217005" y="1947862"/>
            <a:ext cx="4464326" cy="4633913"/>
          </a:xfrm>
          <a:prstGeom prst="rect">
            <a:avLst/>
          </a:prstGeom>
          <a:solidFill>
            <a:srgbClr val="FFFFEB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228600"/>
            <a:ext cx="9067800" cy="1143000"/>
          </a:xfrm>
        </p:spPr>
        <p:txBody>
          <a:bodyPr/>
          <a:lstStyle/>
          <a:p>
            <a:pPr eaLnBrk="1" hangingPunct="1"/>
            <a:r>
              <a:rPr lang="en-US" sz="3600" dirty="0"/>
              <a:t>Topic #2: C++ classes</a:t>
            </a:r>
          </a:p>
        </p:txBody>
      </p:sp>
      <p:sp>
        <p:nvSpPr>
          <p:cNvPr id="46083" name="Text Box 3"/>
          <p:cNvSpPr txBox="1">
            <a:spLocks noChangeArrowheads="1"/>
          </p:cNvSpPr>
          <p:nvPr/>
        </p:nvSpPr>
        <p:spPr bwMode="auto">
          <a:xfrm>
            <a:off x="1787525" y="887413"/>
            <a:ext cx="5553075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>
                <a:cs typeface="Arial" charset="0"/>
              </a:rPr>
              <a:t>Consider the following structure and associated function(s).</a:t>
            </a:r>
          </a:p>
        </p:txBody>
      </p:sp>
      <p:sp>
        <p:nvSpPr>
          <p:cNvPr id="46084" name="Text Box 4"/>
          <p:cNvSpPr txBox="1">
            <a:spLocks noChangeArrowheads="1"/>
          </p:cNvSpPr>
          <p:nvPr/>
        </p:nvSpPr>
        <p:spPr bwMode="auto">
          <a:xfrm>
            <a:off x="228600" y="1981200"/>
            <a:ext cx="4724400" cy="4473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dirty="0" err="1">
                <a:cs typeface="Arial" charset="0"/>
              </a:rPr>
              <a:t>struct</a:t>
            </a:r>
            <a:r>
              <a:rPr lang="en-US" dirty="0">
                <a:cs typeface="Arial" charset="0"/>
              </a:rPr>
              <a:t> </a:t>
            </a:r>
            <a:r>
              <a:rPr lang="en-US" dirty="0" err="1">
                <a:cs typeface="Arial" charset="0"/>
              </a:rPr>
              <a:t>Rect</a:t>
            </a:r>
            <a:endParaRPr lang="en-US" dirty="0">
              <a:cs typeface="Arial" charset="0"/>
            </a:endParaRPr>
          </a:p>
          <a:p>
            <a:pPr eaLnBrk="1" hangingPunct="1"/>
            <a:r>
              <a:rPr lang="en-US" dirty="0">
                <a:cs typeface="Arial" charset="0"/>
              </a:rPr>
              <a:t>{</a:t>
            </a:r>
          </a:p>
          <a:p>
            <a:pPr eaLnBrk="1" hangingPunct="1"/>
            <a:r>
              <a:rPr lang="en-US" dirty="0">
                <a:cs typeface="Arial" charset="0"/>
              </a:rPr>
              <a:t>   </a:t>
            </a:r>
            <a:r>
              <a:rPr lang="en-US" dirty="0" err="1">
                <a:cs typeface="Arial" charset="0"/>
              </a:rPr>
              <a:t>int</a:t>
            </a:r>
            <a:r>
              <a:rPr lang="en-US" dirty="0">
                <a:cs typeface="Arial" charset="0"/>
              </a:rPr>
              <a:t> width;</a:t>
            </a:r>
          </a:p>
          <a:p>
            <a:pPr eaLnBrk="1" hangingPunct="1"/>
            <a:r>
              <a:rPr lang="en-US" dirty="0">
                <a:cs typeface="Arial" charset="0"/>
              </a:rPr>
              <a:t>   </a:t>
            </a:r>
            <a:r>
              <a:rPr lang="en-US" dirty="0" err="1">
                <a:cs typeface="Arial" charset="0"/>
              </a:rPr>
              <a:t>int</a:t>
            </a:r>
            <a:r>
              <a:rPr lang="en-US" dirty="0">
                <a:cs typeface="Arial" charset="0"/>
              </a:rPr>
              <a:t> height;</a:t>
            </a:r>
          </a:p>
          <a:p>
            <a:pPr eaLnBrk="1" hangingPunct="1"/>
            <a:r>
              <a:rPr lang="en-US" dirty="0">
                <a:cs typeface="Arial" charset="0"/>
              </a:rPr>
              <a:t>};</a:t>
            </a:r>
          </a:p>
          <a:p>
            <a:pPr eaLnBrk="1" hangingPunct="1"/>
            <a:endParaRPr lang="en-US" dirty="0">
              <a:cs typeface="Arial" charset="0"/>
            </a:endParaRPr>
          </a:p>
          <a:p>
            <a:pPr eaLnBrk="1" hangingPunct="1"/>
            <a:r>
              <a:rPr lang="en-US" dirty="0" err="1">
                <a:cs typeface="Arial" charset="0"/>
              </a:rPr>
              <a:t>int</a:t>
            </a:r>
            <a:r>
              <a:rPr lang="en-US" dirty="0">
                <a:cs typeface="Arial" charset="0"/>
              </a:rPr>
              <a:t> </a:t>
            </a:r>
            <a:r>
              <a:rPr lang="en-US" dirty="0" err="1">
                <a:cs typeface="Arial" charset="0"/>
              </a:rPr>
              <a:t>GetArea</a:t>
            </a:r>
            <a:r>
              <a:rPr lang="en-US" dirty="0">
                <a:cs typeface="Arial" charset="0"/>
              </a:rPr>
              <a:t>(</a:t>
            </a:r>
            <a:r>
              <a:rPr lang="en-US" dirty="0" err="1">
                <a:cs typeface="Arial" charset="0"/>
              </a:rPr>
              <a:t>Rect</a:t>
            </a:r>
            <a:r>
              <a:rPr lang="en-US" dirty="0">
                <a:cs typeface="Arial" charset="0"/>
              </a:rPr>
              <a:t> &amp;a)</a:t>
            </a:r>
          </a:p>
          <a:p>
            <a:pPr eaLnBrk="1" hangingPunct="1"/>
            <a:r>
              <a:rPr lang="en-US" dirty="0">
                <a:cs typeface="Arial" charset="0"/>
              </a:rPr>
              <a:t>{</a:t>
            </a:r>
          </a:p>
          <a:p>
            <a:pPr eaLnBrk="1" hangingPunct="1"/>
            <a:r>
              <a:rPr lang="en-US" dirty="0">
                <a:cs typeface="Arial" charset="0"/>
              </a:rPr>
              <a:t>  </a:t>
            </a:r>
            <a:r>
              <a:rPr lang="en-US" dirty="0" err="1">
                <a:cs typeface="Arial" charset="0"/>
              </a:rPr>
              <a:t>int</a:t>
            </a:r>
            <a:r>
              <a:rPr lang="en-US" dirty="0">
                <a:cs typeface="Arial" charset="0"/>
              </a:rPr>
              <a:t> area = </a:t>
            </a:r>
            <a:r>
              <a:rPr lang="en-US" dirty="0" err="1">
                <a:cs typeface="Arial" charset="0"/>
              </a:rPr>
              <a:t>a.width</a:t>
            </a:r>
            <a:r>
              <a:rPr lang="en-US" dirty="0">
                <a:cs typeface="Arial" charset="0"/>
              </a:rPr>
              <a:t> * </a:t>
            </a:r>
          </a:p>
          <a:p>
            <a:pPr eaLnBrk="1" hangingPunct="1"/>
            <a:r>
              <a:rPr lang="en-US" dirty="0">
                <a:cs typeface="Arial" charset="0"/>
              </a:rPr>
              <a:t>	       </a:t>
            </a:r>
            <a:r>
              <a:rPr lang="en-US" dirty="0" err="1">
                <a:cs typeface="Arial" charset="0"/>
              </a:rPr>
              <a:t>a.height</a:t>
            </a:r>
            <a:r>
              <a:rPr lang="en-US" dirty="0">
                <a:cs typeface="Arial" charset="0"/>
              </a:rPr>
              <a:t>;</a:t>
            </a:r>
          </a:p>
          <a:p>
            <a:pPr eaLnBrk="1" hangingPunct="1"/>
            <a:r>
              <a:rPr lang="en-US" dirty="0">
                <a:cs typeface="Arial" charset="0"/>
              </a:rPr>
              <a:t>  return(area);</a:t>
            </a:r>
          </a:p>
          <a:p>
            <a:pPr eaLnBrk="1" hangingPunct="1"/>
            <a:r>
              <a:rPr lang="en-US" dirty="0">
                <a:cs typeface="Arial" charset="0"/>
              </a:rPr>
              <a:t>}</a:t>
            </a:r>
          </a:p>
        </p:txBody>
      </p:sp>
      <p:sp>
        <p:nvSpPr>
          <p:cNvPr id="46085" name="Text Box 5"/>
          <p:cNvSpPr txBox="1">
            <a:spLocks noChangeArrowheads="1"/>
          </p:cNvSpPr>
          <p:nvPr/>
        </p:nvSpPr>
        <p:spPr bwMode="auto">
          <a:xfrm>
            <a:off x="228600" y="1981200"/>
            <a:ext cx="2743200" cy="191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dirty="0" err="1">
                <a:cs typeface="Arial" charset="0"/>
              </a:rPr>
              <a:t>struct</a:t>
            </a:r>
            <a:r>
              <a:rPr lang="en-US" dirty="0">
                <a:cs typeface="Arial" charset="0"/>
              </a:rPr>
              <a:t> </a:t>
            </a:r>
            <a:r>
              <a:rPr lang="en-US" dirty="0" err="1">
                <a:cs typeface="Arial" charset="0"/>
              </a:rPr>
              <a:t>Rect</a:t>
            </a:r>
            <a:endParaRPr lang="en-US" dirty="0">
              <a:cs typeface="Arial" charset="0"/>
            </a:endParaRPr>
          </a:p>
          <a:p>
            <a:pPr eaLnBrk="1" hangingPunct="1"/>
            <a:r>
              <a:rPr lang="en-US" dirty="0">
                <a:cs typeface="Arial" charset="0"/>
              </a:rPr>
              <a:t>{</a:t>
            </a:r>
          </a:p>
          <a:p>
            <a:pPr eaLnBrk="1" hangingPunct="1"/>
            <a:r>
              <a:rPr lang="en-US" dirty="0">
                <a:cs typeface="Arial" charset="0"/>
              </a:rPr>
              <a:t>   </a:t>
            </a:r>
            <a:r>
              <a:rPr lang="en-US" dirty="0" err="1">
                <a:cs typeface="Arial" charset="0"/>
              </a:rPr>
              <a:t>int</a:t>
            </a:r>
            <a:r>
              <a:rPr lang="en-US" dirty="0">
                <a:cs typeface="Arial" charset="0"/>
              </a:rPr>
              <a:t> width;</a:t>
            </a:r>
          </a:p>
          <a:p>
            <a:pPr eaLnBrk="1" hangingPunct="1"/>
            <a:r>
              <a:rPr lang="en-US" dirty="0">
                <a:cs typeface="Arial" charset="0"/>
              </a:rPr>
              <a:t>   </a:t>
            </a:r>
            <a:r>
              <a:rPr lang="en-US" dirty="0" err="1">
                <a:cs typeface="Arial" charset="0"/>
              </a:rPr>
              <a:t>int</a:t>
            </a:r>
            <a:r>
              <a:rPr lang="en-US" dirty="0">
                <a:cs typeface="Arial" charset="0"/>
              </a:rPr>
              <a:t> height;</a:t>
            </a:r>
          </a:p>
          <a:p>
            <a:pPr eaLnBrk="1" hangingPunct="1"/>
            <a:r>
              <a:rPr lang="en-US" dirty="0">
                <a:cs typeface="Arial" charset="0"/>
              </a:rPr>
              <a:t>};</a:t>
            </a:r>
          </a:p>
        </p:txBody>
      </p:sp>
      <p:sp>
        <p:nvSpPr>
          <p:cNvPr id="46086" name="Text Box 6"/>
          <p:cNvSpPr txBox="1">
            <a:spLocks noChangeArrowheads="1"/>
          </p:cNvSpPr>
          <p:nvPr/>
        </p:nvSpPr>
        <p:spPr bwMode="auto">
          <a:xfrm>
            <a:off x="5921375" y="3810000"/>
            <a:ext cx="2945037" cy="2646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sz="2200" dirty="0" err="1">
                <a:solidFill>
                  <a:srgbClr val="6600CC"/>
                </a:solidFill>
                <a:cs typeface="Arial" charset="0"/>
              </a:rPr>
              <a:t>int</a:t>
            </a:r>
            <a:r>
              <a:rPr lang="en-US" sz="2200" dirty="0">
                <a:solidFill>
                  <a:srgbClr val="6600CC"/>
                </a:solidFill>
                <a:cs typeface="Arial" charset="0"/>
              </a:rPr>
              <a:t> main(void)</a:t>
            </a:r>
          </a:p>
          <a:p>
            <a:pPr eaLnBrk="1" hangingPunct="1"/>
            <a:r>
              <a:rPr lang="en-US" sz="2200" dirty="0">
                <a:solidFill>
                  <a:srgbClr val="6600CC"/>
                </a:solidFill>
                <a:cs typeface="Arial" charset="0"/>
              </a:rPr>
              <a:t>{</a:t>
            </a:r>
          </a:p>
          <a:p>
            <a:pPr eaLnBrk="1" hangingPunct="1"/>
            <a:r>
              <a:rPr lang="en-US" sz="2200" dirty="0">
                <a:solidFill>
                  <a:srgbClr val="6600CC"/>
                </a:solidFill>
                <a:cs typeface="Arial" charset="0"/>
              </a:rPr>
              <a:t>   </a:t>
            </a:r>
            <a:r>
              <a:rPr lang="en-US" sz="2200" dirty="0" err="1">
                <a:solidFill>
                  <a:srgbClr val="6600CC"/>
                </a:solidFill>
                <a:cs typeface="Arial" charset="0"/>
              </a:rPr>
              <a:t>Rect</a:t>
            </a:r>
            <a:r>
              <a:rPr lang="en-US" sz="2200" dirty="0">
                <a:solidFill>
                  <a:srgbClr val="6600CC"/>
                </a:solidFill>
                <a:cs typeface="Arial" charset="0"/>
              </a:rPr>
              <a:t> r;</a:t>
            </a:r>
          </a:p>
          <a:p>
            <a:pPr eaLnBrk="1" hangingPunct="1"/>
            <a:endParaRPr lang="en-US" sz="1100" dirty="0">
              <a:solidFill>
                <a:srgbClr val="6600CC"/>
              </a:solidFill>
              <a:cs typeface="Arial" charset="0"/>
            </a:endParaRPr>
          </a:p>
          <a:p>
            <a:pPr eaLnBrk="1" hangingPunct="1"/>
            <a:r>
              <a:rPr lang="en-US" sz="2200" dirty="0">
                <a:solidFill>
                  <a:srgbClr val="6600CC"/>
                </a:solidFill>
                <a:cs typeface="Arial" charset="0"/>
              </a:rPr>
              <a:t>   </a:t>
            </a:r>
            <a:r>
              <a:rPr lang="en-US" sz="2200" dirty="0" err="1">
                <a:solidFill>
                  <a:srgbClr val="6600CC"/>
                </a:solidFill>
                <a:cs typeface="Arial" charset="0"/>
              </a:rPr>
              <a:t>r.width</a:t>
            </a:r>
            <a:r>
              <a:rPr lang="en-US" sz="2200" dirty="0">
                <a:solidFill>
                  <a:srgbClr val="6600CC"/>
                </a:solidFill>
                <a:cs typeface="Arial" charset="0"/>
              </a:rPr>
              <a:t> = 10;</a:t>
            </a:r>
          </a:p>
          <a:p>
            <a:pPr eaLnBrk="1" hangingPunct="1"/>
            <a:r>
              <a:rPr lang="en-US" sz="2200" dirty="0">
                <a:solidFill>
                  <a:srgbClr val="6600CC"/>
                </a:solidFill>
                <a:cs typeface="Arial" charset="0"/>
              </a:rPr>
              <a:t>   </a:t>
            </a:r>
            <a:r>
              <a:rPr lang="en-US" sz="2200" dirty="0" err="1">
                <a:solidFill>
                  <a:srgbClr val="6600CC"/>
                </a:solidFill>
                <a:cs typeface="Arial" charset="0"/>
              </a:rPr>
              <a:t>r.height</a:t>
            </a:r>
            <a:r>
              <a:rPr lang="en-US" sz="2200" dirty="0">
                <a:solidFill>
                  <a:srgbClr val="6600CC"/>
                </a:solidFill>
                <a:cs typeface="Arial" charset="0"/>
              </a:rPr>
              <a:t> = 20;</a:t>
            </a:r>
          </a:p>
          <a:p>
            <a:pPr eaLnBrk="1" hangingPunct="1"/>
            <a:endParaRPr lang="en-US" sz="2200" dirty="0">
              <a:solidFill>
                <a:srgbClr val="6600CC"/>
              </a:solidFill>
              <a:cs typeface="Arial" charset="0"/>
            </a:endParaRPr>
          </a:p>
          <a:p>
            <a:pPr eaLnBrk="1" hangingPunct="1"/>
            <a:r>
              <a:rPr lang="en-US" sz="2200" dirty="0">
                <a:solidFill>
                  <a:schemeClr val="tx2"/>
                </a:solidFill>
                <a:cs typeface="Arial" charset="0"/>
              </a:rPr>
              <a:t>   </a:t>
            </a:r>
            <a:r>
              <a:rPr lang="en-US" sz="2200" dirty="0" err="1">
                <a:solidFill>
                  <a:schemeClr val="tx2"/>
                </a:solidFill>
                <a:cs typeface="Arial" charset="0"/>
              </a:rPr>
              <a:t>cout</a:t>
            </a:r>
            <a:r>
              <a:rPr lang="en-US" sz="2200" dirty="0">
                <a:solidFill>
                  <a:schemeClr val="tx2"/>
                </a:solidFill>
                <a:cs typeface="Arial" charset="0"/>
              </a:rPr>
              <a:t> &lt;&lt;</a:t>
            </a:r>
            <a:r>
              <a:rPr lang="en-US" sz="2200" dirty="0">
                <a:solidFill>
                  <a:srgbClr val="006666"/>
                </a:solidFill>
                <a:cs typeface="Arial" charset="0"/>
              </a:rPr>
              <a:t> </a:t>
            </a:r>
            <a:r>
              <a:rPr lang="en-US" sz="2200" dirty="0" err="1">
                <a:solidFill>
                  <a:srgbClr val="006666"/>
                </a:solidFill>
                <a:cs typeface="Arial" charset="0"/>
              </a:rPr>
              <a:t>GetArea</a:t>
            </a:r>
            <a:r>
              <a:rPr lang="en-US" sz="2200" dirty="0">
                <a:solidFill>
                  <a:srgbClr val="006666"/>
                </a:solidFill>
                <a:cs typeface="Arial" charset="0"/>
              </a:rPr>
              <a:t>(</a:t>
            </a:r>
            <a:r>
              <a:rPr lang="en-US" sz="2200" dirty="0">
                <a:solidFill>
                  <a:srgbClr val="6600CC"/>
                </a:solidFill>
                <a:cs typeface="Arial" charset="0"/>
              </a:rPr>
              <a:t>r</a:t>
            </a:r>
            <a:r>
              <a:rPr lang="en-US" sz="2200" dirty="0">
                <a:solidFill>
                  <a:srgbClr val="006666"/>
                </a:solidFill>
                <a:cs typeface="Arial" charset="0"/>
              </a:rPr>
              <a:t>);</a:t>
            </a:r>
          </a:p>
        </p:txBody>
      </p:sp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7162800" y="2209800"/>
            <a:ext cx="1490663" cy="1362075"/>
            <a:chOff x="1797" y="2523"/>
            <a:chExt cx="939" cy="858"/>
          </a:xfrm>
        </p:grpSpPr>
        <p:sp>
          <p:nvSpPr>
            <p:cNvPr id="46110" name="Rectangle 8"/>
            <p:cNvSpPr>
              <a:spLocks noChangeArrowheads="1"/>
            </p:cNvSpPr>
            <p:nvPr/>
          </p:nvSpPr>
          <p:spPr bwMode="auto">
            <a:xfrm>
              <a:off x="2016" y="2640"/>
              <a:ext cx="720" cy="741"/>
            </a:xfrm>
            <a:prstGeom prst="rect">
              <a:avLst/>
            </a:prstGeom>
            <a:solidFill>
              <a:srgbClr val="E7FFE7"/>
            </a:solidFill>
            <a:ln w="38100" algn="ctr">
              <a:solidFill>
                <a:srgbClr val="FF0000"/>
              </a:solidFill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 sz="2400"/>
            </a:p>
          </p:txBody>
        </p:sp>
        <p:sp>
          <p:nvSpPr>
            <p:cNvPr id="46111" name="Text Box 9"/>
            <p:cNvSpPr txBox="1">
              <a:spLocks noChangeArrowheads="1"/>
            </p:cNvSpPr>
            <p:nvPr/>
          </p:nvSpPr>
          <p:spPr bwMode="auto">
            <a:xfrm>
              <a:off x="1797" y="2523"/>
              <a:ext cx="224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9pPr>
            </a:lstStyle>
            <a:p>
              <a:pPr algn="ctr" eaLnBrk="1" hangingPunct="1"/>
              <a:r>
                <a:rPr lang="en-US" sz="2800">
                  <a:cs typeface="Arial" charset="0"/>
                </a:rPr>
                <a:t>r</a:t>
              </a:r>
            </a:p>
          </p:txBody>
        </p:sp>
        <p:sp>
          <p:nvSpPr>
            <p:cNvPr id="46112" name="Rectangle 10"/>
            <p:cNvSpPr>
              <a:spLocks noChangeArrowheads="1"/>
            </p:cNvSpPr>
            <p:nvPr/>
          </p:nvSpPr>
          <p:spPr bwMode="auto">
            <a:xfrm>
              <a:off x="2442" y="2718"/>
              <a:ext cx="260" cy="277"/>
            </a:xfrm>
            <a:prstGeom prst="rect">
              <a:avLst/>
            </a:prstGeom>
            <a:solidFill>
              <a:srgbClr val="800000"/>
            </a:solidFill>
            <a:ln w="381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 sz="2400"/>
            </a:p>
          </p:txBody>
        </p:sp>
        <p:sp>
          <p:nvSpPr>
            <p:cNvPr id="46113" name="Text Box 11"/>
            <p:cNvSpPr txBox="1">
              <a:spLocks noChangeArrowheads="1"/>
            </p:cNvSpPr>
            <p:nvPr/>
          </p:nvSpPr>
          <p:spPr bwMode="auto">
            <a:xfrm>
              <a:off x="1986" y="2733"/>
              <a:ext cx="470" cy="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9pPr>
            </a:lstStyle>
            <a:p>
              <a:pPr algn="ctr" eaLnBrk="1" hangingPunct="1"/>
              <a:r>
                <a:rPr lang="en-US" sz="1600" dirty="0">
                  <a:cs typeface="Arial" charset="0"/>
                </a:rPr>
                <a:t>width</a:t>
              </a:r>
            </a:p>
          </p:txBody>
        </p:sp>
        <p:sp>
          <p:nvSpPr>
            <p:cNvPr id="46114" name="Rectangle 12"/>
            <p:cNvSpPr>
              <a:spLocks noChangeArrowheads="1"/>
            </p:cNvSpPr>
            <p:nvPr/>
          </p:nvSpPr>
          <p:spPr bwMode="auto">
            <a:xfrm>
              <a:off x="2440" y="3042"/>
              <a:ext cx="260" cy="277"/>
            </a:xfrm>
            <a:prstGeom prst="rect">
              <a:avLst/>
            </a:prstGeom>
            <a:solidFill>
              <a:srgbClr val="800000"/>
            </a:solidFill>
            <a:ln w="381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 sz="2400"/>
            </a:p>
          </p:txBody>
        </p:sp>
        <p:sp>
          <p:nvSpPr>
            <p:cNvPr id="46115" name="Text Box 13"/>
            <p:cNvSpPr txBox="1">
              <a:spLocks noChangeArrowheads="1"/>
            </p:cNvSpPr>
            <p:nvPr/>
          </p:nvSpPr>
          <p:spPr bwMode="auto">
            <a:xfrm>
              <a:off x="1969" y="3065"/>
              <a:ext cx="502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9pPr>
            </a:lstStyle>
            <a:p>
              <a:pPr algn="ctr" eaLnBrk="1" hangingPunct="1"/>
              <a:r>
                <a:rPr lang="en-US" sz="1600">
                  <a:cs typeface="Arial" charset="0"/>
                </a:rPr>
                <a:t>height</a:t>
              </a:r>
            </a:p>
          </p:txBody>
        </p:sp>
      </p:grpSp>
      <p:sp>
        <p:nvSpPr>
          <p:cNvPr id="72718" name="Line 14"/>
          <p:cNvSpPr>
            <a:spLocks noChangeShapeType="1"/>
          </p:cNvSpPr>
          <p:nvPr/>
        </p:nvSpPr>
        <p:spPr bwMode="auto">
          <a:xfrm>
            <a:off x="5867400" y="4684644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72719" name="Line 15"/>
          <p:cNvSpPr>
            <a:spLocks noChangeShapeType="1"/>
          </p:cNvSpPr>
          <p:nvPr/>
        </p:nvSpPr>
        <p:spPr bwMode="auto">
          <a:xfrm>
            <a:off x="5867400" y="5217839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72720" name="Text Box 16"/>
          <p:cNvSpPr txBox="1">
            <a:spLocks noChangeArrowheads="1"/>
          </p:cNvSpPr>
          <p:nvPr/>
        </p:nvSpPr>
        <p:spPr bwMode="auto">
          <a:xfrm>
            <a:off x="8141999" y="2535148"/>
            <a:ext cx="51007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dirty="0">
                <a:solidFill>
                  <a:srgbClr val="FFFFCC"/>
                </a:solidFill>
                <a:cs typeface="Arial" charset="0"/>
              </a:rPr>
              <a:t>10</a:t>
            </a:r>
          </a:p>
        </p:txBody>
      </p:sp>
      <p:sp>
        <p:nvSpPr>
          <p:cNvPr id="72721" name="Line 17"/>
          <p:cNvSpPr>
            <a:spLocks noChangeShapeType="1"/>
          </p:cNvSpPr>
          <p:nvPr/>
        </p:nvSpPr>
        <p:spPr bwMode="auto">
          <a:xfrm>
            <a:off x="5886450" y="5555976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72722" name="Text Box 18"/>
          <p:cNvSpPr txBox="1">
            <a:spLocks noChangeArrowheads="1"/>
          </p:cNvSpPr>
          <p:nvPr/>
        </p:nvSpPr>
        <p:spPr bwMode="auto">
          <a:xfrm>
            <a:off x="8117152" y="3006636"/>
            <a:ext cx="55976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dirty="0">
                <a:solidFill>
                  <a:srgbClr val="FFFFCC"/>
                </a:solidFill>
                <a:cs typeface="Arial" charset="0"/>
              </a:rPr>
              <a:t>20</a:t>
            </a:r>
          </a:p>
        </p:txBody>
      </p:sp>
      <p:sp>
        <p:nvSpPr>
          <p:cNvPr id="72723" name="Line 19"/>
          <p:cNvSpPr>
            <a:spLocks noChangeShapeType="1"/>
          </p:cNvSpPr>
          <p:nvPr/>
        </p:nvSpPr>
        <p:spPr bwMode="auto">
          <a:xfrm>
            <a:off x="5881688" y="621154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grpSp>
        <p:nvGrpSpPr>
          <p:cNvPr id="3" name="Group 20"/>
          <p:cNvGrpSpPr>
            <a:grpSpLocks/>
          </p:cNvGrpSpPr>
          <p:nvPr/>
        </p:nvGrpSpPr>
        <p:grpSpPr bwMode="auto">
          <a:xfrm>
            <a:off x="3214688" y="3200400"/>
            <a:ext cx="1357312" cy="576263"/>
            <a:chOff x="2025" y="2277"/>
            <a:chExt cx="855" cy="363"/>
          </a:xfrm>
        </p:grpSpPr>
        <p:sp>
          <p:nvSpPr>
            <p:cNvPr id="46108" name="Rectangle 21"/>
            <p:cNvSpPr>
              <a:spLocks noChangeArrowheads="1"/>
            </p:cNvSpPr>
            <p:nvPr/>
          </p:nvSpPr>
          <p:spPr bwMode="auto">
            <a:xfrm>
              <a:off x="2208" y="2400"/>
              <a:ext cx="672" cy="24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46109" name="Text Box 22"/>
            <p:cNvSpPr txBox="1">
              <a:spLocks noChangeArrowheads="1"/>
            </p:cNvSpPr>
            <p:nvPr/>
          </p:nvSpPr>
          <p:spPr bwMode="auto">
            <a:xfrm>
              <a:off x="2025" y="2277"/>
              <a:ext cx="21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9pPr>
            </a:lstStyle>
            <a:p>
              <a:pPr eaLnBrk="1" hangingPunct="1"/>
              <a:r>
                <a:rPr lang="en-US">
                  <a:solidFill>
                    <a:srgbClr val="6600CC"/>
                  </a:solidFill>
                </a:rPr>
                <a:t>a</a:t>
              </a:r>
            </a:p>
          </p:txBody>
        </p:sp>
      </p:grpSp>
      <p:sp>
        <p:nvSpPr>
          <p:cNvPr id="72727" name="Line 23"/>
          <p:cNvSpPr>
            <a:spLocks noChangeShapeType="1"/>
          </p:cNvSpPr>
          <p:nvPr/>
        </p:nvSpPr>
        <p:spPr bwMode="auto">
          <a:xfrm>
            <a:off x="0" y="441960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6096" name="Text Box 24"/>
          <p:cNvSpPr txBox="1">
            <a:spLocks noChangeArrowheads="1"/>
          </p:cNvSpPr>
          <p:nvPr/>
        </p:nvSpPr>
        <p:spPr bwMode="auto">
          <a:xfrm>
            <a:off x="3962400" y="3319463"/>
            <a:ext cx="3159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b="1"/>
              <a:t> </a:t>
            </a:r>
          </a:p>
        </p:txBody>
      </p:sp>
      <p:cxnSp>
        <p:nvCxnSpPr>
          <p:cNvPr id="72729" name="AutoShape 25"/>
          <p:cNvCxnSpPr>
            <a:cxnSpLocks noChangeShapeType="1"/>
            <a:stCxn id="46096" idx="3"/>
            <a:endCxn id="46111" idx="1"/>
          </p:cNvCxnSpPr>
          <p:nvPr/>
        </p:nvCxnSpPr>
        <p:spPr bwMode="auto">
          <a:xfrm flipV="1">
            <a:off x="4278313" y="2470150"/>
            <a:ext cx="2884487" cy="1077913"/>
          </a:xfrm>
          <a:prstGeom prst="curvedConnector3">
            <a:avLst>
              <a:gd name="adj1" fmla="val 49972"/>
            </a:avLst>
          </a:prstGeom>
          <a:noFill/>
          <a:ln w="31750">
            <a:solidFill>
              <a:srgbClr val="0000FF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2730" name="Line 26"/>
          <p:cNvSpPr>
            <a:spLocks noChangeShapeType="1"/>
          </p:cNvSpPr>
          <p:nvPr/>
        </p:nvSpPr>
        <p:spPr bwMode="auto">
          <a:xfrm>
            <a:off x="166688" y="5119688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grpSp>
        <p:nvGrpSpPr>
          <p:cNvPr id="4" name="Group 27"/>
          <p:cNvGrpSpPr>
            <a:grpSpLocks/>
          </p:cNvGrpSpPr>
          <p:nvPr/>
        </p:nvGrpSpPr>
        <p:grpSpPr bwMode="auto">
          <a:xfrm>
            <a:off x="2711450" y="3657600"/>
            <a:ext cx="1893888" cy="576263"/>
            <a:chOff x="1717" y="2277"/>
            <a:chExt cx="1193" cy="363"/>
          </a:xfrm>
        </p:grpSpPr>
        <p:sp>
          <p:nvSpPr>
            <p:cNvPr id="46106" name="Rectangle 28"/>
            <p:cNvSpPr>
              <a:spLocks noChangeArrowheads="1"/>
            </p:cNvSpPr>
            <p:nvPr/>
          </p:nvSpPr>
          <p:spPr bwMode="auto">
            <a:xfrm>
              <a:off x="2208" y="2400"/>
              <a:ext cx="672" cy="24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46107" name="Text Box 29"/>
            <p:cNvSpPr txBox="1">
              <a:spLocks noChangeArrowheads="1"/>
            </p:cNvSpPr>
            <p:nvPr/>
          </p:nvSpPr>
          <p:spPr bwMode="auto">
            <a:xfrm>
              <a:off x="1717" y="2277"/>
              <a:ext cx="1193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9pPr>
            </a:lstStyle>
            <a:p>
              <a:pPr algn="ctr" eaLnBrk="1" hangingPunct="1"/>
              <a:r>
                <a:rPr lang="en-US">
                  <a:solidFill>
                    <a:srgbClr val="6600CC"/>
                  </a:solidFill>
                </a:rPr>
                <a:t>area</a:t>
              </a:r>
              <a:r>
                <a:rPr lang="en-US"/>
                <a:t>            </a:t>
              </a:r>
            </a:p>
          </p:txBody>
        </p:sp>
      </p:grpSp>
      <p:sp>
        <p:nvSpPr>
          <p:cNvPr id="72734" name="Text Box 30"/>
          <p:cNvSpPr txBox="1">
            <a:spLocks noChangeArrowheads="1"/>
          </p:cNvSpPr>
          <p:nvPr/>
        </p:nvSpPr>
        <p:spPr bwMode="auto">
          <a:xfrm>
            <a:off x="2209800" y="4648200"/>
            <a:ext cx="12207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>
                <a:solidFill>
                  <a:srgbClr val="FF3300"/>
                </a:solidFill>
              </a:rPr>
              <a:t>10 * 20</a:t>
            </a:r>
          </a:p>
        </p:txBody>
      </p:sp>
      <p:sp>
        <p:nvSpPr>
          <p:cNvPr id="72735" name="Text Box 31"/>
          <p:cNvSpPr txBox="1">
            <a:spLocks noChangeArrowheads="1"/>
          </p:cNvSpPr>
          <p:nvPr/>
        </p:nvSpPr>
        <p:spPr bwMode="auto">
          <a:xfrm>
            <a:off x="3678238" y="3810000"/>
            <a:ext cx="74136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>
                <a:solidFill>
                  <a:srgbClr val="FFFFCC"/>
                </a:solidFill>
              </a:rPr>
              <a:t>200</a:t>
            </a:r>
          </a:p>
        </p:txBody>
      </p:sp>
      <p:sp>
        <p:nvSpPr>
          <p:cNvPr id="72736" name="Line 32"/>
          <p:cNvSpPr>
            <a:spLocks noChangeShapeType="1"/>
          </p:cNvSpPr>
          <p:nvPr/>
        </p:nvSpPr>
        <p:spPr bwMode="auto">
          <a:xfrm>
            <a:off x="152400" y="5891213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6103" name="Text Box 33"/>
          <p:cNvSpPr txBox="1">
            <a:spLocks noChangeArrowheads="1"/>
          </p:cNvSpPr>
          <p:nvPr/>
        </p:nvSpPr>
        <p:spPr bwMode="auto">
          <a:xfrm>
            <a:off x="6858000" y="6400800"/>
            <a:ext cx="3159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b="1"/>
              <a:t> </a:t>
            </a:r>
          </a:p>
        </p:txBody>
      </p:sp>
      <p:sp>
        <p:nvSpPr>
          <p:cNvPr id="72738" name="Text Box 34"/>
          <p:cNvSpPr txBox="1">
            <a:spLocks noChangeArrowheads="1"/>
          </p:cNvSpPr>
          <p:nvPr/>
        </p:nvSpPr>
        <p:spPr bwMode="auto">
          <a:xfrm>
            <a:off x="1544638" y="6019800"/>
            <a:ext cx="74136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FF3300"/>
                </a:solidFill>
              </a:rPr>
              <a:t>200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 nodeType="clickPar">
                      <p:stCondLst>
                        <p:cond delay="indefinite"/>
                      </p:stCondLst>
                      <p:childTnLst>
                        <p:par>
                          <p:cTn id="8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727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 nodeType="clickPar">
                      <p:stCondLst>
                        <p:cond delay="indefinite"/>
                      </p:stCondLst>
                      <p:childTnLst>
                        <p:par>
                          <p:cTn id="9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 nodeType="clickPar">
                      <p:stCondLst>
                        <p:cond delay="indefinite"/>
                      </p:stCondLst>
                      <p:childTnLst>
                        <p:par>
                          <p:cTn id="9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 nodeType="clickPar">
                      <p:stCondLst>
                        <p:cond delay="indefinite"/>
                      </p:stCondLst>
                      <p:childTnLst>
                        <p:par>
                          <p:cTn id="10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 nodeType="clickPar">
                      <p:stCondLst>
                        <p:cond delay="indefinite"/>
                      </p:stCondLst>
                      <p:childTnLst>
                        <p:par>
                          <p:cTn id="10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 nodeType="clickPar">
                      <p:stCondLst>
                        <p:cond delay="indefinite"/>
                      </p:stCondLst>
                      <p:childTnLst>
                        <p:par>
                          <p:cTn id="10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 nodeType="clickPar">
                      <p:stCondLst>
                        <p:cond delay="indefinite"/>
                      </p:stCondLst>
                      <p:childTnLst>
                        <p:par>
                          <p:cTn id="1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 nodeType="clickPar">
                      <p:stCondLst>
                        <p:cond delay="indefinite"/>
                      </p:stCondLst>
                      <p:childTnLst>
                        <p:par>
                          <p:cTn id="1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 nodeType="clickPar">
                      <p:stCondLst>
                        <p:cond delay="indefinite"/>
                      </p:stCondLst>
                      <p:childTnLst>
                        <p:par>
                          <p:cTn id="1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 nodeType="clickPar">
                      <p:stCondLst>
                        <p:cond delay="indefinite"/>
                      </p:stCondLst>
                      <p:childTnLst>
                        <p:par>
                          <p:cTn id="1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 nodeType="clickPar">
                      <p:stCondLst>
                        <p:cond delay="indefinite"/>
                      </p:stCondLst>
                      <p:childTnLst>
                        <p:par>
                          <p:cTn id="1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0" presetID="0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0.00092 C 0.17275 0.00394 0.34549 0.00278 0.51806 -0.00486 C 0.5566 -0.00324 0.59671 0.00394 0.6349 -0.00926 C 0.63594 -0.01088 0.63681 -0.01389 0.6382 -0.01528 C 0.63959 -0.01643 0.6415 -0.01597 0.64271 -0.01759 C 0.64532 -0.02106 0.65348 -0.04398 0.6573 -0.03611 " pathEditMode="relative" rAng="0" ptsTypes="fffffA">
                                      <p:cBhvr>
                                        <p:cTn id="131" dur="2000" fill="hold"/>
                                        <p:tgtEl>
                                          <p:spTgt spid="727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865" y="-19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 nodeType="clickPar">
                      <p:stCondLst>
                        <p:cond delay="indefinite"/>
                      </p:stCondLst>
                      <p:childTnLst>
                        <p:par>
                          <p:cTn id="1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084" grpId="0" uiExpand="1" build="p"/>
      <p:bldP spid="46085" grpId="0"/>
      <p:bldP spid="46086" grpId="0"/>
      <p:bldP spid="72718" grpId="0" animBg="1"/>
      <p:bldP spid="72718" grpId="1" animBg="1"/>
      <p:bldP spid="72719" grpId="0" animBg="1"/>
      <p:bldP spid="72719" grpId="1" animBg="1"/>
      <p:bldP spid="72720" grpId="0"/>
      <p:bldP spid="72721" grpId="0" animBg="1"/>
      <p:bldP spid="72721" grpId="1" animBg="1"/>
      <p:bldP spid="72722" grpId="0"/>
      <p:bldP spid="72723" grpId="0" animBg="1"/>
      <p:bldP spid="72723" grpId="1" animBg="1"/>
      <p:bldP spid="72727" grpId="0" animBg="1"/>
      <p:bldP spid="72727" grpId="1" animBg="1"/>
      <p:bldP spid="72730" grpId="0" animBg="1"/>
      <p:bldP spid="72730" grpId="1" animBg="1"/>
      <p:bldP spid="72734" grpId="0"/>
      <p:bldP spid="72734" grpId="1"/>
      <p:bldP spid="72735" grpId="0"/>
      <p:bldP spid="72735" grpId="1"/>
      <p:bldP spid="72736" grpId="0" animBg="1"/>
      <p:bldP spid="72736" grpId="1" animBg="1"/>
      <p:bldP spid="72738" grpId="0"/>
      <p:bldP spid="72738" grpId="1"/>
      <p:bldP spid="72738" grpId="2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3"/>
          <p:cNvSpPr>
            <a:spLocks noChangeArrowheads="1"/>
          </p:cNvSpPr>
          <p:nvPr/>
        </p:nvSpPr>
        <p:spPr bwMode="auto">
          <a:xfrm>
            <a:off x="217005" y="1947862"/>
            <a:ext cx="4464326" cy="4833938"/>
          </a:xfrm>
          <a:prstGeom prst="rect">
            <a:avLst/>
          </a:prstGeom>
          <a:solidFill>
            <a:srgbClr val="FFFFEB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19" name="Rectangle 3"/>
          <p:cNvSpPr>
            <a:spLocks noChangeArrowheads="1"/>
          </p:cNvSpPr>
          <p:nvPr/>
        </p:nvSpPr>
        <p:spPr bwMode="auto">
          <a:xfrm>
            <a:off x="4848225" y="1947863"/>
            <a:ext cx="4206323" cy="4833937"/>
          </a:xfrm>
          <a:prstGeom prst="rect">
            <a:avLst/>
          </a:prstGeom>
          <a:solidFill>
            <a:srgbClr val="FFFFEB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73731" name="Text Box 3"/>
          <p:cNvSpPr txBox="1">
            <a:spLocks noChangeArrowheads="1"/>
          </p:cNvSpPr>
          <p:nvPr/>
        </p:nvSpPr>
        <p:spPr bwMode="auto">
          <a:xfrm>
            <a:off x="409575" y="714375"/>
            <a:ext cx="8412163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2800" dirty="0">
                <a:cs typeface="Arial" charset="0"/>
              </a:rPr>
              <a:t>A </a:t>
            </a:r>
            <a:r>
              <a:rPr lang="en-US" sz="2800" dirty="0">
                <a:solidFill>
                  <a:srgbClr val="5E00BC"/>
                </a:solidFill>
                <a:cs typeface="Arial" charset="0"/>
              </a:rPr>
              <a:t>class</a:t>
            </a:r>
            <a:r>
              <a:rPr lang="en-US" sz="2800" dirty="0">
                <a:cs typeface="Arial" charset="0"/>
              </a:rPr>
              <a:t> is basically a </a:t>
            </a:r>
            <a:r>
              <a:rPr lang="en-US" sz="2800" dirty="0" err="1">
                <a:solidFill>
                  <a:srgbClr val="5E00BC"/>
                </a:solidFill>
                <a:cs typeface="Arial" charset="0"/>
              </a:rPr>
              <a:t>struct</a:t>
            </a:r>
            <a:r>
              <a:rPr lang="en-US" sz="2800" dirty="0">
                <a:cs typeface="Arial" charset="0"/>
              </a:rPr>
              <a:t> with </a:t>
            </a:r>
            <a:r>
              <a:rPr lang="en-US" sz="2800" dirty="0">
                <a:solidFill>
                  <a:srgbClr val="006666"/>
                </a:solidFill>
                <a:cs typeface="Arial" charset="0"/>
              </a:rPr>
              <a:t>built-in functions</a:t>
            </a:r>
            <a:r>
              <a:rPr lang="en-US" sz="2800" dirty="0">
                <a:cs typeface="Arial" charset="0"/>
              </a:rPr>
              <a:t> in addition to member variables.</a:t>
            </a:r>
          </a:p>
        </p:txBody>
      </p:sp>
      <p:sp>
        <p:nvSpPr>
          <p:cNvPr id="47108" name="Text Box 4"/>
          <p:cNvSpPr txBox="1">
            <a:spLocks noChangeArrowheads="1"/>
          </p:cNvSpPr>
          <p:nvPr/>
        </p:nvSpPr>
        <p:spPr bwMode="auto">
          <a:xfrm>
            <a:off x="228600" y="1981200"/>
            <a:ext cx="4724400" cy="4473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>
                <a:cs typeface="Arial" charset="0"/>
              </a:rPr>
              <a:t>struct Rect</a:t>
            </a:r>
          </a:p>
          <a:p>
            <a:pPr eaLnBrk="1" hangingPunct="1"/>
            <a:r>
              <a:rPr lang="en-US">
                <a:cs typeface="Arial" charset="0"/>
              </a:rPr>
              <a:t>{</a:t>
            </a:r>
          </a:p>
          <a:p>
            <a:pPr eaLnBrk="1" hangingPunct="1"/>
            <a:r>
              <a:rPr lang="en-US">
                <a:cs typeface="Arial" charset="0"/>
              </a:rPr>
              <a:t>   int width;</a:t>
            </a:r>
          </a:p>
          <a:p>
            <a:pPr eaLnBrk="1" hangingPunct="1"/>
            <a:r>
              <a:rPr lang="en-US">
                <a:cs typeface="Arial" charset="0"/>
              </a:rPr>
              <a:t>   int height;</a:t>
            </a:r>
          </a:p>
          <a:p>
            <a:pPr eaLnBrk="1" hangingPunct="1"/>
            <a:r>
              <a:rPr lang="en-US">
                <a:cs typeface="Arial" charset="0"/>
              </a:rPr>
              <a:t>};</a:t>
            </a:r>
          </a:p>
          <a:p>
            <a:pPr eaLnBrk="1" hangingPunct="1"/>
            <a:endParaRPr lang="en-US">
              <a:cs typeface="Arial" charset="0"/>
            </a:endParaRPr>
          </a:p>
          <a:p>
            <a:pPr eaLnBrk="1" hangingPunct="1"/>
            <a:r>
              <a:rPr lang="en-US">
                <a:cs typeface="Arial" charset="0"/>
              </a:rPr>
              <a:t>int GetArea(Rect &amp;a)</a:t>
            </a:r>
          </a:p>
          <a:p>
            <a:pPr eaLnBrk="1" hangingPunct="1"/>
            <a:r>
              <a:rPr lang="en-US">
                <a:cs typeface="Arial" charset="0"/>
              </a:rPr>
              <a:t>{</a:t>
            </a:r>
          </a:p>
          <a:p>
            <a:pPr eaLnBrk="1" hangingPunct="1"/>
            <a:r>
              <a:rPr lang="en-US">
                <a:cs typeface="Arial" charset="0"/>
              </a:rPr>
              <a:t>  int area = a.width * </a:t>
            </a:r>
          </a:p>
          <a:p>
            <a:pPr eaLnBrk="1" hangingPunct="1"/>
            <a:r>
              <a:rPr lang="en-US">
                <a:cs typeface="Arial" charset="0"/>
              </a:rPr>
              <a:t>	       a.height;</a:t>
            </a:r>
          </a:p>
          <a:p>
            <a:pPr eaLnBrk="1" hangingPunct="1"/>
            <a:r>
              <a:rPr lang="en-US">
                <a:cs typeface="Arial" charset="0"/>
              </a:rPr>
              <a:t>  return(area);</a:t>
            </a:r>
          </a:p>
          <a:p>
            <a:pPr eaLnBrk="1" hangingPunct="1"/>
            <a:r>
              <a:rPr lang="en-US">
                <a:cs typeface="Arial" charset="0"/>
              </a:rPr>
              <a:t>}</a:t>
            </a:r>
          </a:p>
        </p:txBody>
      </p:sp>
      <p:sp>
        <p:nvSpPr>
          <p:cNvPr id="73733" name="Text Box 5"/>
          <p:cNvSpPr txBox="1">
            <a:spLocks noChangeArrowheads="1"/>
          </p:cNvSpPr>
          <p:nvPr/>
        </p:nvSpPr>
        <p:spPr bwMode="auto">
          <a:xfrm>
            <a:off x="228600" y="1981200"/>
            <a:ext cx="2743200" cy="191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>
                <a:cs typeface="Arial" charset="0"/>
              </a:rPr>
              <a:t>struct Rect</a:t>
            </a:r>
          </a:p>
          <a:p>
            <a:pPr eaLnBrk="1" hangingPunct="1"/>
            <a:r>
              <a:rPr lang="en-US">
                <a:cs typeface="Arial" charset="0"/>
              </a:rPr>
              <a:t>{</a:t>
            </a:r>
          </a:p>
          <a:p>
            <a:pPr eaLnBrk="1" hangingPunct="1"/>
            <a:r>
              <a:rPr lang="en-US">
                <a:cs typeface="Arial" charset="0"/>
              </a:rPr>
              <a:t>   int width;</a:t>
            </a:r>
          </a:p>
          <a:p>
            <a:pPr eaLnBrk="1" hangingPunct="1"/>
            <a:r>
              <a:rPr lang="en-US">
                <a:cs typeface="Arial" charset="0"/>
              </a:rPr>
              <a:t>   int height;</a:t>
            </a:r>
          </a:p>
          <a:p>
            <a:pPr eaLnBrk="1" hangingPunct="1"/>
            <a:r>
              <a:rPr lang="en-US">
                <a:cs typeface="Arial" charset="0"/>
              </a:rPr>
              <a:t>};</a:t>
            </a:r>
          </a:p>
        </p:txBody>
      </p:sp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4864100" y="1947863"/>
            <a:ext cx="998538" cy="519112"/>
            <a:chOff x="3235" y="2781"/>
            <a:chExt cx="629" cy="387"/>
          </a:xfrm>
          <a:solidFill>
            <a:srgbClr val="FFFFEB"/>
          </a:solidFill>
        </p:grpSpPr>
        <p:sp>
          <p:nvSpPr>
            <p:cNvPr id="47120" name="Rectangle 8"/>
            <p:cNvSpPr>
              <a:spLocks noChangeArrowheads="1"/>
            </p:cNvSpPr>
            <p:nvPr/>
          </p:nvSpPr>
          <p:spPr bwMode="auto">
            <a:xfrm>
              <a:off x="3288" y="2880"/>
              <a:ext cx="576" cy="240"/>
            </a:xfrm>
            <a:prstGeom prst="rect">
              <a:avLst/>
            </a:prstGeom>
            <a:grpFill/>
            <a:ln w="38100" algn="ctr">
              <a:solidFill>
                <a:srgbClr val="FFFFEB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 sz="2400"/>
            </a:p>
          </p:txBody>
        </p:sp>
        <p:sp>
          <p:nvSpPr>
            <p:cNvPr id="47121" name="Text Box 9"/>
            <p:cNvSpPr txBox="1">
              <a:spLocks noChangeArrowheads="1"/>
            </p:cNvSpPr>
            <p:nvPr/>
          </p:nvSpPr>
          <p:spPr bwMode="auto">
            <a:xfrm>
              <a:off x="3235" y="2781"/>
              <a:ext cx="625" cy="387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  <a:extLst/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9pPr>
            </a:lstStyle>
            <a:p>
              <a:pPr algn="ctr" eaLnBrk="1" hangingPunct="1"/>
              <a:r>
                <a:rPr lang="en-US" sz="2800" dirty="0">
                  <a:solidFill>
                    <a:srgbClr val="006666"/>
                  </a:solidFill>
                  <a:cs typeface="Arial" charset="0"/>
                </a:rPr>
                <a:t>class</a:t>
              </a:r>
            </a:p>
          </p:txBody>
        </p:sp>
      </p:grpSp>
      <p:sp>
        <p:nvSpPr>
          <p:cNvPr id="73738" name="Rectangle 10"/>
          <p:cNvSpPr>
            <a:spLocks noChangeArrowheads="1"/>
          </p:cNvSpPr>
          <p:nvPr/>
        </p:nvSpPr>
        <p:spPr bwMode="auto">
          <a:xfrm>
            <a:off x="4899293" y="2770188"/>
            <a:ext cx="3011487" cy="1112837"/>
          </a:xfrm>
          <a:prstGeom prst="rect">
            <a:avLst/>
          </a:prstGeom>
          <a:solidFill>
            <a:srgbClr val="FFFFEB"/>
          </a:solidFill>
          <a:ln w="38100" algn="ctr">
            <a:solidFill>
              <a:srgbClr val="FFFFEB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en-US" sz="2400"/>
          </a:p>
        </p:txBody>
      </p:sp>
      <p:sp>
        <p:nvSpPr>
          <p:cNvPr id="73739" name="Rectangle 11"/>
          <p:cNvSpPr>
            <a:spLocks noChangeArrowheads="1"/>
          </p:cNvSpPr>
          <p:nvPr/>
        </p:nvSpPr>
        <p:spPr bwMode="auto">
          <a:xfrm>
            <a:off x="4848225" y="2728913"/>
            <a:ext cx="4572000" cy="118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sz="2400" dirty="0">
                <a:cs typeface="Arial" charset="0"/>
              </a:rPr>
              <a:t>   </a:t>
            </a:r>
            <a:r>
              <a:rPr lang="en-US" sz="2400" dirty="0" err="1">
                <a:cs typeface="Arial" charset="0"/>
              </a:rPr>
              <a:t>int</a:t>
            </a:r>
            <a:r>
              <a:rPr lang="en-US" sz="2400" dirty="0">
                <a:cs typeface="Arial" charset="0"/>
              </a:rPr>
              <a:t> width;</a:t>
            </a:r>
          </a:p>
          <a:p>
            <a:r>
              <a:rPr lang="en-US" sz="2400" dirty="0">
                <a:cs typeface="Arial" charset="0"/>
              </a:rPr>
              <a:t>   </a:t>
            </a:r>
            <a:r>
              <a:rPr lang="en-US" sz="2400" dirty="0" err="1">
                <a:cs typeface="Arial" charset="0"/>
              </a:rPr>
              <a:t>int</a:t>
            </a:r>
            <a:r>
              <a:rPr lang="en-US" sz="2400" dirty="0">
                <a:cs typeface="Arial" charset="0"/>
              </a:rPr>
              <a:t> height;</a:t>
            </a:r>
          </a:p>
          <a:p>
            <a:r>
              <a:rPr lang="en-US" sz="2400" dirty="0">
                <a:cs typeface="Arial" charset="0"/>
              </a:rPr>
              <a:t>};</a:t>
            </a:r>
          </a:p>
        </p:txBody>
      </p:sp>
      <p:sp>
        <p:nvSpPr>
          <p:cNvPr id="73740" name="Rectangle 12"/>
          <p:cNvSpPr>
            <a:spLocks noChangeArrowheads="1"/>
          </p:cNvSpPr>
          <p:nvPr/>
        </p:nvSpPr>
        <p:spPr bwMode="auto">
          <a:xfrm>
            <a:off x="223838" y="4176713"/>
            <a:ext cx="4572000" cy="2282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sz="2400" dirty="0" err="1">
                <a:cs typeface="Arial" charset="0"/>
              </a:rPr>
              <a:t>int</a:t>
            </a:r>
            <a:r>
              <a:rPr lang="en-US" sz="2400" dirty="0">
                <a:cs typeface="Arial" charset="0"/>
              </a:rPr>
              <a:t> </a:t>
            </a:r>
            <a:r>
              <a:rPr lang="en-US" sz="2400" dirty="0" err="1">
                <a:cs typeface="Arial" charset="0"/>
              </a:rPr>
              <a:t>GetArea</a:t>
            </a:r>
            <a:r>
              <a:rPr lang="en-US" sz="2400" dirty="0">
                <a:cs typeface="Arial" charset="0"/>
              </a:rPr>
              <a:t>(</a:t>
            </a:r>
            <a:r>
              <a:rPr lang="en-US" sz="2400" dirty="0" err="1">
                <a:cs typeface="Arial" charset="0"/>
              </a:rPr>
              <a:t>Rect</a:t>
            </a:r>
            <a:r>
              <a:rPr lang="en-US" sz="2400" dirty="0">
                <a:cs typeface="Arial" charset="0"/>
              </a:rPr>
              <a:t> &amp;a)</a:t>
            </a:r>
          </a:p>
          <a:p>
            <a:r>
              <a:rPr lang="en-US" sz="2400" dirty="0">
                <a:cs typeface="Arial" charset="0"/>
              </a:rPr>
              <a:t>{</a:t>
            </a:r>
          </a:p>
          <a:p>
            <a:r>
              <a:rPr lang="en-US" sz="2400" dirty="0">
                <a:cs typeface="Arial" charset="0"/>
              </a:rPr>
              <a:t>  </a:t>
            </a:r>
            <a:r>
              <a:rPr lang="en-US" sz="2400" dirty="0" err="1">
                <a:cs typeface="Arial" charset="0"/>
              </a:rPr>
              <a:t>int</a:t>
            </a:r>
            <a:r>
              <a:rPr lang="en-US" sz="2400" dirty="0">
                <a:cs typeface="Arial" charset="0"/>
              </a:rPr>
              <a:t> area = </a:t>
            </a:r>
            <a:r>
              <a:rPr lang="en-US" sz="2400" dirty="0" err="1">
                <a:cs typeface="Arial" charset="0"/>
              </a:rPr>
              <a:t>a.width</a:t>
            </a:r>
            <a:r>
              <a:rPr lang="en-US" sz="2400" dirty="0">
                <a:cs typeface="Arial" charset="0"/>
              </a:rPr>
              <a:t> * </a:t>
            </a:r>
          </a:p>
          <a:p>
            <a:r>
              <a:rPr lang="en-US" sz="2400" dirty="0">
                <a:cs typeface="Arial" charset="0"/>
              </a:rPr>
              <a:t>	       </a:t>
            </a:r>
            <a:r>
              <a:rPr lang="en-US" sz="2400" dirty="0" err="1">
                <a:cs typeface="Arial" charset="0"/>
              </a:rPr>
              <a:t>a.height</a:t>
            </a:r>
            <a:r>
              <a:rPr lang="en-US" sz="2400" dirty="0">
                <a:cs typeface="Arial" charset="0"/>
              </a:rPr>
              <a:t>;</a:t>
            </a:r>
          </a:p>
          <a:p>
            <a:r>
              <a:rPr lang="en-US" sz="2400" dirty="0">
                <a:cs typeface="Arial" charset="0"/>
              </a:rPr>
              <a:t>  return(area);</a:t>
            </a:r>
          </a:p>
          <a:p>
            <a:r>
              <a:rPr lang="en-US" sz="2400" dirty="0">
                <a:cs typeface="Arial" charset="0"/>
              </a:rPr>
              <a:t>}</a:t>
            </a:r>
          </a:p>
        </p:txBody>
      </p:sp>
      <p:grpSp>
        <p:nvGrpSpPr>
          <p:cNvPr id="3" name="Group 13"/>
          <p:cNvGrpSpPr>
            <a:grpSpLocks/>
          </p:cNvGrpSpPr>
          <p:nvPr/>
        </p:nvGrpSpPr>
        <p:grpSpPr bwMode="auto">
          <a:xfrm>
            <a:off x="8017535" y="3055800"/>
            <a:ext cx="2165350" cy="487363"/>
            <a:chOff x="5031" y="1924"/>
            <a:chExt cx="1364" cy="307"/>
          </a:xfrm>
        </p:grpSpPr>
        <p:sp>
          <p:nvSpPr>
            <p:cNvPr id="47118" name="Rectangle 14"/>
            <p:cNvSpPr>
              <a:spLocks noChangeArrowheads="1"/>
            </p:cNvSpPr>
            <p:nvPr/>
          </p:nvSpPr>
          <p:spPr bwMode="auto">
            <a:xfrm>
              <a:off x="5106" y="1943"/>
              <a:ext cx="1289" cy="288"/>
            </a:xfrm>
            <a:prstGeom prst="rect">
              <a:avLst/>
            </a:prstGeom>
            <a:solidFill>
              <a:srgbClr val="FFFFEB"/>
            </a:solidFill>
            <a:ln w="38100" algn="ctr">
              <a:solidFill>
                <a:srgbClr val="FFFFEB"/>
              </a:solidFill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 sz="2400"/>
            </a:p>
          </p:txBody>
        </p:sp>
        <p:sp>
          <p:nvSpPr>
            <p:cNvPr id="47119" name="Text Box 15"/>
            <p:cNvSpPr txBox="1">
              <a:spLocks noChangeArrowheads="1"/>
            </p:cNvSpPr>
            <p:nvPr/>
          </p:nvSpPr>
          <p:spPr bwMode="auto">
            <a:xfrm>
              <a:off x="5031" y="1924"/>
              <a:ext cx="18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9pPr>
            </a:lstStyle>
            <a:p>
              <a:pPr algn="ctr" eaLnBrk="1" hangingPunct="1"/>
              <a:r>
                <a:rPr lang="en-US" dirty="0">
                  <a:cs typeface="Arial" charset="0"/>
                </a:rPr>
                <a:t>)</a:t>
              </a:r>
            </a:p>
          </p:txBody>
        </p:sp>
      </p:grpSp>
      <p:sp>
        <p:nvSpPr>
          <p:cNvPr id="73744" name="Rectangle 16"/>
          <p:cNvSpPr>
            <a:spLocks noChangeArrowheads="1"/>
          </p:cNvSpPr>
          <p:nvPr/>
        </p:nvSpPr>
        <p:spPr bwMode="auto">
          <a:xfrm>
            <a:off x="6773863" y="3676650"/>
            <a:ext cx="257175" cy="495300"/>
          </a:xfrm>
          <a:prstGeom prst="rect">
            <a:avLst/>
          </a:prstGeom>
          <a:solidFill>
            <a:srgbClr val="FFFFEB"/>
          </a:solidFill>
          <a:ln w="38100" algn="ctr">
            <a:solidFill>
              <a:srgbClr val="FFFFEB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en-US" sz="2400"/>
          </a:p>
        </p:txBody>
      </p:sp>
      <p:sp>
        <p:nvSpPr>
          <p:cNvPr id="73745" name="Rectangle 17"/>
          <p:cNvSpPr>
            <a:spLocks noChangeArrowheads="1"/>
          </p:cNvSpPr>
          <p:nvPr/>
        </p:nvSpPr>
        <p:spPr bwMode="auto">
          <a:xfrm>
            <a:off x="6682616" y="4124325"/>
            <a:ext cx="290512" cy="495300"/>
          </a:xfrm>
          <a:prstGeom prst="rect">
            <a:avLst/>
          </a:prstGeom>
          <a:solidFill>
            <a:srgbClr val="FFFFEB"/>
          </a:solidFill>
          <a:ln w="38100" algn="ctr">
            <a:solidFill>
              <a:srgbClr val="FFFFEB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en-US" sz="2400"/>
          </a:p>
        </p:txBody>
      </p:sp>
      <p:cxnSp>
        <p:nvCxnSpPr>
          <p:cNvPr id="5" name="Straight Connector 4"/>
          <p:cNvCxnSpPr/>
          <p:nvPr/>
        </p:nvCxnSpPr>
        <p:spPr>
          <a:xfrm>
            <a:off x="9054548" y="2977324"/>
            <a:ext cx="0" cy="69842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9088820" y="2819400"/>
            <a:ext cx="969579" cy="15454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6666"/>
              </a:solidFill>
            </a:endParaRPr>
          </a:p>
        </p:txBody>
      </p:sp>
      <p:sp>
        <p:nvSpPr>
          <p:cNvPr id="26" name="Rectangle 2"/>
          <p:cNvSpPr txBox="1">
            <a:spLocks noChangeArrowheads="1"/>
          </p:cNvSpPr>
          <p:nvPr/>
        </p:nvSpPr>
        <p:spPr bwMode="auto">
          <a:xfrm>
            <a:off x="0" y="-228600"/>
            <a:ext cx="9067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sz="3600" kern="0"/>
              <a:t>Topic #2: C++ classes</a:t>
            </a:r>
            <a:endParaRPr lang="en-US" sz="3600" kern="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 2.87697E-6 L 0.50521 0.00185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737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260" y="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6.35838E-7 L 0.00087 0.41896 " pathEditMode="relative" rAng="0" ptsTypes="AA">
                                      <p:cBhvr>
                                        <p:cTn id="27" dur="2000" fill="hold"/>
                                        <p:tgtEl>
                                          <p:spTgt spid="737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" y="2094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56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3.52601E-6 L 0.53507 -0.16278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737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753" y="-8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-1.21387E-6 L -0.1191 -1.21387E-6 " pathEditMode="relative" rAng="0" ptsTypes="AA">
                                      <p:cBhvr>
                                        <p:cTn id="39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95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37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37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731" grpId="0"/>
      <p:bldP spid="73733" grpId="0"/>
      <p:bldP spid="73738" grpId="0" animBg="1"/>
      <p:bldP spid="73739" grpId="0"/>
      <p:bldP spid="73739" grpId="1"/>
      <p:bldP spid="73740" grpId="0"/>
      <p:bldP spid="73744" grpId="0" animBg="1"/>
      <p:bldP spid="73745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-228600"/>
            <a:ext cx="7772400" cy="1143000"/>
          </a:xfrm>
        </p:spPr>
        <p:txBody>
          <a:bodyPr/>
          <a:lstStyle/>
          <a:p>
            <a:pPr eaLnBrk="1" hangingPunct="1"/>
            <a:r>
              <a:rPr lang="en-US" dirty="0"/>
              <a:t>Using a Class</a:t>
            </a:r>
          </a:p>
        </p:txBody>
      </p:sp>
      <p:sp>
        <p:nvSpPr>
          <p:cNvPr id="48131" name="Rectangle 3"/>
          <p:cNvSpPr>
            <a:spLocks noChangeArrowheads="1"/>
          </p:cNvSpPr>
          <p:nvPr/>
        </p:nvSpPr>
        <p:spPr bwMode="auto">
          <a:xfrm>
            <a:off x="266700" y="812800"/>
            <a:ext cx="4343400" cy="5969000"/>
          </a:xfrm>
          <a:prstGeom prst="rect">
            <a:avLst/>
          </a:prstGeom>
          <a:solidFill>
            <a:srgbClr val="FFFFEB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48132" name="Text Box 4"/>
          <p:cNvSpPr txBox="1">
            <a:spLocks noChangeArrowheads="1"/>
          </p:cNvSpPr>
          <p:nvPr/>
        </p:nvSpPr>
        <p:spPr bwMode="auto">
          <a:xfrm>
            <a:off x="412750" y="792163"/>
            <a:ext cx="4464050" cy="3322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sz="2000">
                <a:solidFill>
                  <a:srgbClr val="006666"/>
                </a:solidFill>
                <a:cs typeface="Arial" charset="0"/>
              </a:rPr>
              <a:t>class</a:t>
            </a:r>
            <a:r>
              <a:rPr lang="en-US" sz="2000">
                <a:cs typeface="Arial" charset="0"/>
              </a:rPr>
              <a:t> Rect</a:t>
            </a:r>
          </a:p>
          <a:p>
            <a:pPr eaLnBrk="1" hangingPunct="1"/>
            <a:r>
              <a:rPr lang="en-US" sz="2000">
                <a:cs typeface="Arial" charset="0"/>
              </a:rPr>
              <a:t>{</a:t>
            </a:r>
          </a:p>
          <a:p>
            <a:pPr eaLnBrk="1" hangingPunct="1"/>
            <a:r>
              <a:rPr lang="en-US" sz="2000">
                <a:solidFill>
                  <a:schemeClr val="accent2"/>
                </a:solidFill>
                <a:cs typeface="Arial" charset="0"/>
              </a:rPr>
              <a:t>    int GetArea()</a:t>
            </a:r>
          </a:p>
          <a:p>
            <a:pPr eaLnBrk="1" hangingPunct="1"/>
            <a:r>
              <a:rPr lang="en-US" sz="2000">
                <a:solidFill>
                  <a:schemeClr val="accent2"/>
                </a:solidFill>
                <a:cs typeface="Arial" charset="0"/>
              </a:rPr>
              <a:t>    { </a:t>
            </a:r>
          </a:p>
          <a:p>
            <a:pPr eaLnBrk="1" hangingPunct="1"/>
            <a:r>
              <a:rPr lang="en-US" sz="2000">
                <a:solidFill>
                  <a:schemeClr val="accent2"/>
                </a:solidFill>
                <a:cs typeface="Arial" charset="0"/>
              </a:rPr>
              <a:t>      int area = width * height;</a:t>
            </a:r>
          </a:p>
          <a:p>
            <a:pPr eaLnBrk="1" hangingPunct="1"/>
            <a:r>
              <a:rPr lang="en-US" sz="2000">
                <a:solidFill>
                  <a:schemeClr val="accent2"/>
                </a:solidFill>
                <a:cs typeface="Arial" charset="0"/>
              </a:rPr>
              <a:t>      return(area);</a:t>
            </a:r>
          </a:p>
          <a:p>
            <a:pPr eaLnBrk="1" hangingPunct="1"/>
            <a:r>
              <a:rPr lang="en-US" sz="2000">
                <a:solidFill>
                  <a:schemeClr val="accent2"/>
                </a:solidFill>
                <a:cs typeface="Arial" charset="0"/>
              </a:rPr>
              <a:t>    }</a:t>
            </a:r>
          </a:p>
          <a:p>
            <a:pPr eaLnBrk="1" hangingPunct="1"/>
            <a:endParaRPr lang="en-US" sz="1200">
              <a:solidFill>
                <a:schemeClr val="accent2"/>
              </a:solidFill>
              <a:cs typeface="Arial" charset="0"/>
            </a:endParaRPr>
          </a:p>
          <a:p>
            <a:pPr eaLnBrk="1" hangingPunct="1"/>
            <a:r>
              <a:rPr lang="en-US" sz="2000">
                <a:cs typeface="Arial" charset="0"/>
              </a:rPr>
              <a:t>    int width;</a:t>
            </a:r>
          </a:p>
          <a:p>
            <a:pPr eaLnBrk="1" hangingPunct="1"/>
            <a:r>
              <a:rPr lang="en-US" sz="2000">
                <a:cs typeface="Arial" charset="0"/>
              </a:rPr>
              <a:t>    int height;</a:t>
            </a:r>
          </a:p>
          <a:p>
            <a:pPr eaLnBrk="1" hangingPunct="1"/>
            <a:r>
              <a:rPr lang="en-US" sz="2000">
                <a:cs typeface="Arial" charset="0"/>
              </a:rPr>
              <a:t>};</a:t>
            </a:r>
          </a:p>
        </p:txBody>
      </p:sp>
      <p:grpSp>
        <p:nvGrpSpPr>
          <p:cNvPr id="48133" name="Group 5"/>
          <p:cNvGrpSpPr>
            <a:grpSpLocks/>
          </p:cNvGrpSpPr>
          <p:nvPr/>
        </p:nvGrpSpPr>
        <p:grpSpPr bwMode="auto">
          <a:xfrm>
            <a:off x="392113" y="4443413"/>
            <a:ext cx="2778125" cy="2255837"/>
            <a:chOff x="2863" y="2963"/>
            <a:chExt cx="1750" cy="1421"/>
          </a:xfrm>
        </p:grpSpPr>
        <p:sp>
          <p:nvSpPr>
            <p:cNvPr id="48161" name="Text Box 6"/>
            <p:cNvSpPr txBox="1">
              <a:spLocks noChangeArrowheads="1"/>
            </p:cNvSpPr>
            <p:nvPr/>
          </p:nvSpPr>
          <p:spPr bwMode="auto">
            <a:xfrm>
              <a:off x="2863" y="2963"/>
              <a:ext cx="1750" cy="1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9pPr>
            </a:lstStyle>
            <a:p>
              <a:pPr eaLnBrk="1" hangingPunct="1"/>
              <a:r>
                <a:rPr lang="en-US" sz="2000" dirty="0" err="1">
                  <a:solidFill>
                    <a:srgbClr val="6600CC"/>
                  </a:solidFill>
                  <a:cs typeface="Arial" charset="0"/>
                </a:rPr>
                <a:t>int</a:t>
              </a:r>
              <a:r>
                <a:rPr lang="en-US" sz="2000" dirty="0">
                  <a:solidFill>
                    <a:srgbClr val="6600CC"/>
                  </a:solidFill>
                  <a:cs typeface="Arial" charset="0"/>
                </a:rPr>
                <a:t> main(void)</a:t>
              </a:r>
            </a:p>
            <a:p>
              <a:pPr eaLnBrk="1" hangingPunct="1"/>
              <a:r>
                <a:rPr lang="en-US" sz="2000" dirty="0">
                  <a:solidFill>
                    <a:srgbClr val="6600CC"/>
                  </a:solidFill>
                  <a:cs typeface="Arial" charset="0"/>
                </a:rPr>
                <a:t>{</a:t>
              </a:r>
            </a:p>
            <a:p>
              <a:pPr eaLnBrk="1" hangingPunct="1"/>
              <a:r>
                <a:rPr lang="en-US" sz="2000" dirty="0">
                  <a:solidFill>
                    <a:srgbClr val="6600CC"/>
                  </a:solidFill>
                  <a:cs typeface="Arial" charset="0"/>
                </a:rPr>
                <a:t>   </a:t>
              </a:r>
              <a:r>
                <a:rPr lang="en-US" sz="2000" dirty="0" err="1">
                  <a:solidFill>
                    <a:srgbClr val="6600CC"/>
                  </a:solidFill>
                  <a:cs typeface="Arial" charset="0"/>
                </a:rPr>
                <a:t>Rect</a:t>
              </a:r>
              <a:r>
                <a:rPr lang="en-US" sz="2000" dirty="0">
                  <a:solidFill>
                    <a:srgbClr val="6600CC"/>
                  </a:solidFill>
                  <a:cs typeface="Arial" charset="0"/>
                </a:rPr>
                <a:t>  r;</a:t>
              </a:r>
            </a:p>
            <a:p>
              <a:pPr eaLnBrk="1" hangingPunct="1"/>
              <a:endParaRPr lang="en-US" sz="1200" dirty="0">
                <a:solidFill>
                  <a:srgbClr val="6600CC"/>
                </a:solidFill>
                <a:cs typeface="Arial" charset="0"/>
              </a:endParaRPr>
            </a:p>
            <a:p>
              <a:pPr eaLnBrk="1" hangingPunct="1"/>
              <a:r>
                <a:rPr lang="en-US" sz="2000" dirty="0">
                  <a:solidFill>
                    <a:srgbClr val="6600CC"/>
                  </a:solidFill>
                  <a:cs typeface="Arial" charset="0"/>
                </a:rPr>
                <a:t>   </a:t>
              </a:r>
              <a:r>
                <a:rPr lang="en-US" sz="2000" dirty="0" err="1">
                  <a:solidFill>
                    <a:srgbClr val="6600CC"/>
                  </a:solidFill>
                  <a:cs typeface="Arial" charset="0"/>
                </a:rPr>
                <a:t>r.width</a:t>
              </a:r>
              <a:r>
                <a:rPr lang="en-US" sz="2000" dirty="0">
                  <a:solidFill>
                    <a:srgbClr val="6600CC"/>
                  </a:solidFill>
                  <a:cs typeface="Arial" charset="0"/>
                </a:rPr>
                <a:t> = 10;</a:t>
              </a:r>
            </a:p>
            <a:p>
              <a:pPr eaLnBrk="1" hangingPunct="1"/>
              <a:r>
                <a:rPr lang="en-US" sz="2000" dirty="0">
                  <a:solidFill>
                    <a:srgbClr val="6600CC"/>
                  </a:solidFill>
                  <a:cs typeface="Arial" charset="0"/>
                </a:rPr>
                <a:t>   </a:t>
              </a:r>
              <a:r>
                <a:rPr lang="en-US" sz="2000" dirty="0" err="1">
                  <a:solidFill>
                    <a:srgbClr val="6600CC"/>
                  </a:solidFill>
                  <a:cs typeface="Arial" charset="0"/>
                </a:rPr>
                <a:t>r.height</a:t>
              </a:r>
              <a:r>
                <a:rPr lang="en-US" sz="2000" dirty="0">
                  <a:solidFill>
                    <a:srgbClr val="6600CC"/>
                  </a:solidFill>
                  <a:cs typeface="Arial" charset="0"/>
                </a:rPr>
                <a:t> = 20;</a:t>
              </a:r>
            </a:p>
            <a:p>
              <a:pPr eaLnBrk="1" hangingPunct="1"/>
              <a:endParaRPr lang="en-US" sz="1000" dirty="0">
                <a:solidFill>
                  <a:srgbClr val="6600CC"/>
                </a:solidFill>
                <a:cs typeface="Arial" charset="0"/>
              </a:endParaRPr>
            </a:p>
            <a:p>
              <a:pPr eaLnBrk="1" hangingPunct="1"/>
              <a:r>
                <a:rPr lang="en-US" sz="2000" dirty="0">
                  <a:solidFill>
                    <a:srgbClr val="6600CC"/>
                  </a:solidFill>
                  <a:cs typeface="Arial" charset="0"/>
                </a:rPr>
                <a:t>   </a:t>
              </a:r>
              <a:r>
                <a:rPr lang="en-US" sz="2000" dirty="0" err="1">
                  <a:solidFill>
                    <a:srgbClr val="6600CC"/>
                  </a:solidFill>
                  <a:cs typeface="Arial" charset="0"/>
                </a:rPr>
                <a:t>cout</a:t>
              </a:r>
              <a:r>
                <a:rPr lang="en-US" sz="2000" dirty="0">
                  <a:solidFill>
                    <a:srgbClr val="6600CC"/>
                  </a:solidFill>
                  <a:cs typeface="Arial" charset="0"/>
                </a:rPr>
                <a:t> &lt;&lt; </a:t>
              </a:r>
              <a:r>
                <a:rPr lang="en-US" sz="2000" b="1" dirty="0" err="1">
                  <a:solidFill>
                    <a:srgbClr val="006666"/>
                  </a:solidFill>
                  <a:cs typeface="Arial" charset="0"/>
                </a:rPr>
                <a:t>r.</a:t>
              </a:r>
              <a:r>
                <a:rPr lang="en-US" sz="2000" dirty="0" err="1">
                  <a:solidFill>
                    <a:srgbClr val="006666"/>
                  </a:solidFill>
                  <a:cs typeface="Arial" charset="0"/>
                </a:rPr>
                <a:t>GetArea</a:t>
              </a:r>
              <a:r>
                <a:rPr lang="en-US" sz="2000" dirty="0">
                  <a:solidFill>
                    <a:srgbClr val="006666"/>
                  </a:solidFill>
                  <a:cs typeface="Arial" charset="0"/>
                </a:rPr>
                <a:t>();</a:t>
              </a:r>
            </a:p>
          </p:txBody>
        </p:sp>
        <p:sp>
          <p:nvSpPr>
            <p:cNvPr id="48162" name="Text Box 7"/>
            <p:cNvSpPr txBox="1">
              <a:spLocks noChangeArrowheads="1"/>
            </p:cNvSpPr>
            <p:nvPr/>
          </p:nvSpPr>
          <p:spPr bwMode="auto">
            <a:xfrm>
              <a:off x="3707" y="3927"/>
              <a:ext cx="116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9pPr>
            </a:lstStyle>
            <a:p>
              <a:pPr algn="ctr" eaLnBrk="1" hangingPunct="1"/>
              <a:endParaRPr lang="en-US" sz="3200">
                <a:solidFill>
                  <a:srgbClr val="006666"/>
                </a:solidFill>
                <a:cs typeface="Arial" charset="0"/>
              </a:endParaRPr>
            </a:p>
          </p:txBody>
        </p:sp>
      </p:grpSp>
      <p:sp>
        <p:nvSpPr>
          <p:cNvPr id="74760" name="Line 8"/>
          <p:cNvSpPr>
            <a:spLocks noChangeShapeType="1"/>
          </p:cNvSpPr>
          <p:nvPr/>
        </p:nvSpPr>
        <p:spPr bwMode="auto">
          <a:xfrm>
            <a:off x="342900" y="523875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grpSp>
        <p:nvGrpSpPr>
          <p:cNvPr id="3" name="Group 9"/>
          <p:cNvGrpSpPr>
            <a:grpSpLocks/>
          </p:cNvGrpSpPr>
          <p:nvPr/>
        </p:nvGrpSpPr>
        <p:grpSpPr bwMode="auto">
          <a:xfrm>
            <a:off x="4733925" y="3617913"/>
            <a:ext cx="2660650" cy="1630362"/>
            <a:chOff x="3014" y="2333"/>
            <a:chExt cx="1402" cy="1507"/>
          </a:xfrm>
        </p:grpSpPr>
        <p:sp>
          <p:nvSpPr>
            <p:cNvPr id="48159" name="Rectangle 10"/>
            <p:cNvSpPr>
              <a:spLocks noChangeArrowheads="1"/>
            </p:cNvSpPr>
            <p:nvPr/>
          </p:nvSpPr>
          <p:spPr bwMode="auto">
            <a:xfrm>
              <a:off x="3216" y="2400"/>
              <a:ext cx="1200" cy="1440"/>
            </a:xfrm>
            <a:prstGeom prst="rect">
              <a:avLst/>
            </a:prstGeom>
            <a:solidFill>
              <a:srgbClr val="CCFFCC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48160" name="Text Box 11"/>
            <p:cNvSpPr txBox="1">
              <a:spLocks noChangeArrowheads="1"/>
            </p:cNvSpPr>
            <p:nvPr/>
          </p:nvSpPr>
          <p:spPr bwMode="auto">
            <a:xfrm>
              <a:off x="3014" y="2333"/>
              <a:ext cx="210" cy="4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9pPr>
            </a:lstStyle>
            <a:p>
              <a:pPr eaLnBrk="1" hangingPunct="1"/>
              <a:r>
                <a:rPr lang="en-US" sz="1800">
                  <a:solidFill>
                    <a:schemeClr val="tx2"/>
                  </a:solidFill>
                </a:rPr>
                <a:t> </a:t>
              </a:r>
              <a:r>
                <a:rPr lang="en-US">
                  <a:solidFill>
                    <a:schemeClr val="tx2"/>
                  </a:solidFill>
                </a:rPr>
                <a:t>r</a:t>
              </a:r>
            </a:p>
          </p:txBody>
        </p:sp>
      </p:grpSp>
      <p:sp>
        <p:nvSpPr>
          <p:cNvPr id="74764" name="Text Box 12"/>
          <p:cNvSpPr txBox="1">
            <a:spLocks noChangeArrowheads="1"/>
          </p:cNvSpPr>
          <p:nvPr/>
        </p:nvSpPr>
        <p:spPr bwMode="auto">
          <a:xfrm>
            <a:off x="409575" y="790575"/>
            <a:ext cx="4464050" cy="3017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sz="2000" dirty="0">
                <a:solidFill>
                  <a:srgbClr val="006666"/>
                </a:solidFill>
                <a:cs typeface="Arial" charset="0"/>
              </a:rPr>
              <a:t> </a:t>
            </a:r>
          </a:p>
          <a:p>
            <a:pPr eaLnBrk="1" hangingPunct="1"/>
            <a:endParaRPr lang="en-US" sz="2000" dirty="0">
              <a:cs typeface="Arial" charset="0"/>
            </a:endParaRPr>
          </a:p>
          <a:p>
            <a:pPr eaLnBrk="1" hangingPunct="1"/>
            <a:r>
              <a:rPr lang="en-US" sz="2000" dirty="0">
                <a:solidFill>
                  <a:schemeClr val="accent2"/>
                </a:solidFill>
                <a:cs typeface="Arial" charset="0"/>
              </a:rPr>
              <a:t>    </a:t>
            </a:r>
            <a:r>
              <a:rPr lang="en-US" sz="2000" dirty="0" err="1">
                <a:solidFill>
                  <a:schemeClr val="accent2"/>
                </a:solidFill>
                <a:cs typeface="Arial" charset="0"/>
              </a:rPr>
              <a:t>int</a:t>
            </a:r>
            <a:r>
              <a:rPr lang="en-US" sz="2000" dirty="0">
                <a:solidFill>
                  <a:schemeClr val="accent2"/>
                </a:solidFill>
                <a:cs typeface="Arial" charset="0"/>
              </a:rPr>
              <a:t> </a:t>
            </a:r>
            <a:r>
              <a:rPr lang="en-US" sz="2000" dirty="0" err="1">
                <a:solidFill>
                  <a:schemeClr val="accent2"/>
                </a:solidFill>
                <a:cs typeface="Arial" charset="0"/>
              </a:rPr>
              <a:t>GetArea</a:t>
            </a:r>
            <a:r>
              <a:rPr lang="en-US" sz="2000" dirty="0">
                <a:solidFill>
                  <a:schemeClr val="accent2"/>
                </a:solidFill>
                <a:cs typeface="Arial" charset="0"/>
              </a:rPr>
              <a:t>()</a:t>
            </a:r>
          </a:p>
          <a:p>
            <a:pPr eaLnBrk="1" hangingPunct="1"/>
            <a:r>
              <a:rPr lang="en-US" sz="2000" dirty="0">
                <a:solidFill>
                  <a:schemeClr val="accent2"/>
                </a:solidFill>
                <a:cs typeface="Arial" charset="0"/>
              </a:rPr>
              <a:t>    { </a:t>
            </a:r>
          </a:p>
          <a:p>
            <a:pPr eaLnBrk="1" hangingPunct="1"/>
            <a:r>
              <a:rPr lang="en-US" sz="2000" dirty="0">
                <a:solidFill>
                  <a:schemeClr val="accent2"/>
                </a:solidFill>
                <a:cs typeface="Arial" charset="0"/>
              </a:rPr>
              <a:t>      </a:t>
            </a:r>
            <a:r>
              <a:rPr lang="en-US" sz="2000" dirty="0" err="1">
                <a:solidFill>
                  <a:schemeClr val="accent2"/>
                </a:solidFill>
                <a:cs typeface="Arial" charset="0"/>
              </a:rPr>
              <a:t>int</a:t>
            </a:r>
            <a:r>
              <a:rPr lang="en-US" sz="2000" dirty="0">
                <a:solidFill>
                  <a:schemeClr val="accent2"/>
                </a:solidFill>
                <a:cs typeface="Arial" charset="0"/>
              </a:rPr>
              <a:t> area = width * height;</a:t>
            </a:r>
          </a:p>
          <a:p>
            <a:pPr eaLnBrk="1" hangingPunct="1"/>
            <a:r>
              <a:rPr lang="en-US" sz="2000" dirty="0">
                <a:solidFill>
                  <a:schemeClr val="accent2"/>
                </a:solidFill>
                <a:cs typeface="Arial" charset="0"/>
              </a:rPr>
              <a:t>      return(area);</a:t>
            </a:r>
          </a:p>
          <a:p>
            <a:pPr eaLnBrk="1" hangingPunct="1"/>
            <a:r>
              <a:rPr lang="en-US" sz="2000" dirty="0">
                <a:solidFill>
                  <a:schemeClr val="accent2"/>
                </a:solidFill>
                <a:cs typeface="Arial" charset="0"/>
              </a:rPr>
              <a:t>    }</a:t>
            </a:r>
          </a:p>
          <a:p>
            <a:pPr eaLnBrk="1" hangingPunct="1"/>
            <a:endParaRPr lang="en-US" sz="1200" dirty="0">
              <a:solidFill>
                <a:schemeClr val="accent2"/>
              </a:solidFill>
              <a:cs typeface="Arial" charset="0"/>
            </a:endParaRPr>
          </a:p>
          <a:p>
            <a:pPr eaLnBrk="1" hangingPunct="1"/>
            <a:r>
              <a:rPr lang="en-US" sz="2000" dirty="0">
                <a:cs typeface="Arial" charset="0"/>
              </a:rPr>
              <a:t>    width</a:t>
            </a:r>
          </a:p>
          <a:p>
            <a:pPr eaLnBrk="1" hangingPunct="1"/>
            <a:r>
              <a:rPr lang="en-US" sz="2000" dirty="0">
                <a:cs typeface="Arial" charset="0"/>
              </a:rPr>
              <a:t>    height</a:t>
            </a:r>
          </a:p>
        </p:txBody>
      </p:sp>
      <p:sp>
        <p:nvSpPr>
          <p:cNvPr id="74765" name="Rectangle 13"/>
          <p:cNvSpPr>
            <a:spLocks noChangeArrowheads="1"/>
          </p:cNvSpPr>
          <p:nvPr/>
        </p:nvSpPr>
        <p:spPr bwMode="auto">
          <a:xfrm>
            <a:off x="5764213" y="4791075"/>
            <a:ext cx="1360487" cy="180975"/>
          </a:xfrm>
          <a:prstGeom prst="rect">
            <a:avLst/>
          </a:prstGeom>
          <a:solidFill>
            <a:srgbClr val="800000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74766" name="Rectangle 14"/>
          <p:cNvSpPr>
            <a:spLocks noChangeArrowheads="1"/>
          </p:cNvSpPr>
          <p:nvPr/>
        </p:nvSpPr>
        <p:spPr bwMode="auto">
          <a:xfrm>
            <a:off x="5764213" y="5019675"/>
            <a:ext cx="1370012" cy="171450"/>
          </a:xfrm>
          <a:prstGeom prst="rect">
            <a:avLst/>
          </a:prstGeom>
          <a:solidFill>
            <a:srgbClr val="800000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74767" name="Line 15"/>
          <p:cNvSpPr>
            <a:spLocks noChangeShapeType="1"/>
          </p:cNvSpPr>
          <p:nvPr/>
        </p:nvSpPr>
        <p:spPr bwMode="auto">
          <a:xfrm>
            <a:off x="352425" y="573405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74768" name="Text Box 16"/>
          <p:cNvSpPr txBox="1">
            <a:spLocks noChangeArrowheads="1"/>
          </p:cNvSpPr>
          <p:nvPr/>
        </p:nvSpPr>
        <p:spPr bwMode="auto">
          <a:xfrm>
            <a:off x="6162675" y="4705350"/>
            <a:ext cx="42703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sz="1800">
                <a:solidFill>
                  <a:srgbClr val="FFFF00"/>
                </a:solidFill>
              </a:rPr>
              <a:t>10</a:t>
            </a:r>
          </a:p>
        </p:txBody>
      </p:sp>
      <p:sp>
        <p:nvSpPr>
          <p:cNvPr id="74769" name="Line 17"/>
          <p:cNvSpPr>
            <a:spLocks noChangeShapeType="1"/>
          </p:cNvSpPr>
          <p:nvPr/>
        </p:nvSpPr>
        <p:spPr bwMode="auto">
          <a:xfrm>
            <a:off x="342900" y="604837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74770" name="Text Box 18"/>
          <p:cNvSpPr txBox="1">
            <a:spLocks noChangeArrowheads="1"/>
          </p:cNvSpPr>
          <p:nvPr/>
        </p:nvSpPr>
        <p:spPr bwMode="auto">
          <a:xfrm>
            <a:off x="6153150" y="4938713"/>
            <a:ext cx="4635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sz="1800">
                <a:solidFill>
                  <a:srgbClr val="FFFF00"/>
                </a:solidFill>
              </a:rPr>
              <a:t>20</a:t>
            </a:r>
          </a:p>
        </p:txBody>
      </p:sp>
      <p:sp>
        <p:nvSpPr>
          <p:cNvPr id="74771" name="Line 19"/>
          <p:cNvSpPr>
            <a:spLocks noChangeShapeType="1"/>
          </p:cNvSpPr>
          <p:nvPr/>
        </p:nvSpPr>
        <p:spPr bwMode="auto">
          <a:xfrm>
            <a:off x="342900" y="650557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74772" name="Line 20"/>
          <p:cNvSpPr>
            <a:spLocks noChangeShapeType="1"/>
          </p:cNvSpPr>
          <p:nvPr/>
        </p:nvSpPr>
        <p:spPr bwMode="auto">
          <a:xfrm>
            <a:off x="5000625" y="385762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74773" name="Line 21"/>
          <p:cNvSpPr>
            <a:spLocks noChangeShapeType="1"/>
          </p:cNvSpPr>
          <p:nvPr/>
        </p:nvSpPr>
        <p:spPr bwMode="auto">
          <a:xfrm>
            <a:off x="5086350" y="4219989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grpSp>
        <p:nvGrpSpPr>
          <p:cNvPr id="4" name="Group 22"/>
          <p:cNvGrpSpPr>
            <a:grpSpLocks/>
          </p:cNvGrpSpPr>
          <p:nvPr/>
        </p:nvGrpSpPr>
        <p:grpSpPr bwMode="auto">
          <a:xfrm>
            <a:off x="7394575" y="3741254"/>
            <a:ext cx="1676400" cy="457200"/>
            <a:chOff x="4646" y="3101"/>
            <a:chExt cx="1056" cy="288"/>
          </a:xfrm>
        </p:grpSpPr>
        <p:sp>
          <p:nvSpPr>
            <p:cNvPr id="48157" name="Rectangle 23"/>
            <p:cNvSpPr>
              <a:spLocks noChangeArrowheads="1"/>
            </p:cNvSpPr>
            <p:nvPr/>
          </p:nvSpPr>
          <p:spPr bwMode="auto">
            <a:xfrm>
              <a:off x="5126" y="3163"/>
              <a:ext cx="576" cy="192"/>
            </a:xfrm>
            <a:prstGeom prst="rect">
              <a:avLst/>
            </a:prstGeom>
            <a:solidFill>
              <a:srgbClr val="800000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48158" name="Text Box 24"/>
            <p:cNvSpPr txBox="1">
              <a:spLocks noChangeArrowheads="1"/>
            </p:cNvSpPr>
            <p:nvPr/>
          </p:nvSpPr>
          <p:spPr bwMode="auto">
            <a:xfrm>
              <a:off x="4646" y="3101"/>
              <a:ext cx="509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9pPr>
            </a:lstStyle>
            <a:p>
              <a:pPr eaLnBrk="1" hangingPunct="1"/>
              <a:r>
                <a:rPr lang="en-US" dirty="0">
                  <a:solidFill>
                    <a:schemeClr val="tx2"/>
                  </a:solidFill>
                </a:rPr>
                <a:t>area</a:t>
              </a:r>
            </a:p>
          </p:txBody>
        </p:sp>
      </p:grpSp>
      <p:sp>
        <p:nvSpPr>
          <p:cNvPr id="74777" name="Text Box 25"/>
          <p:cNvSpPr txBox="1">
            <a:spLocks noChangeArrowheads="1"/>
          </p:cNvSpPr>
          <p:nvPr/>
        </p:nvSpPr>
        <p:spPr bwMode="auto">
          <a:xfrm>
            <a:off x="6153150" y="4689475"/>
            <a:ext cx="4540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sz="2000" dirty="0">
                <a:solidFill>
                  <a:srgbClr val="FF3300"/>
                </a:solidFill>
              </a:rPr>
              <a:t>10</a:t>
            </a:r>
          </a:p>
        </p:txBody>
      </p:sp>
      <p:sp>
        <p:nvSpPr>
          <p:cNvPr id="74778" name="Text Box 26"/>
          <p:cNvSpPr txBox="1">
            <a:spLocks noChangeArrowheads="1"/>
          </p:cNvSpPr>
          <p:nvPr/>
        </p:nvSpPr>
        <p:spPr bwMode="auto">
          <a:xfrm>
            <a:off x="6156325" y="4927600"/>
            <a:ext cx="4953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sz="2000">
                <a:solidFill>
                  <a:srgbClr val="FF3300"/>
                </a:solidFill>
              </a:rPr>
              <a:t>20</a:t>
            </a:r>
          </a:p>
        </p:txBody>
      </p:sp>
      <p:sp>
        <p:nvSpPr>
          <p:cNvPr id="74779" name="Text Box 27"/>
          <p:cNvSpPr txBox="1">
            <a:spLocks noChangeArrowheads="1"/>
          </p:cNvSpPr>
          <p:nvPr/>
        </p:nvSpPr>
        <p:spPr bwMode="auto">
          <a:xfrm>
            <a:off x="6400800" y="3905250"/>
            <a:ext cx="3460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>
                <a:solidFill>
                  <a:srgbClr val="FF3300"/>
                </a:solidFill>
              </a:rPr>
              <a:t>*</a:t>
            </a:r>
          </a:p>
        </p:txBody>
      </p:sp>
      <p:sp>
        <p:nvSpPr>
          <p:cNvPr id="74780" name="Text Box 28"/>
          <p:cNvSpPr txBox="1">
            <a:spLocks noChangeArrowheads="1"/>
          </p:cNvSpPr>
          <p:nvPr/>
        </p:nvSpPr>
        <p:spPr bwMode="auto">
          <a:xfrm>
            <a:off x="8232775" y="3769829"/>
            <a:ext cx="7413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FFFF00"/>
                </a:solidFill>
              </a:rPr>
              <a:t>200</a:t>
            </a:r>
          </a:p>
        </p:txBody>
      </p:sp>
      <p:sp>
        <p:nvSpPr>
          <p:cNvPr id="74781" name="Line 29"/>
          <p:cNvSpPr>
            <a:spLocks noChangeShapeType="1"/>
          </p:cNvSpPr>
          <p:nvPr/>
        </p:nvSpPr>
        <p:spPr bwMode="auto">
          <a:xfrm>
            <a:off x="5095875" y="441960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74782" name="Text Box 30"/>
          <p:cNvSpPr txBox="1">
            <a:spLocks noChangeArrowheads="1"/>
          </p:cNvSpPr>
          <p:nvPr/>
        </p:nvSpPr>
        <p:spPr bwMode="auto">
          <a:xfrm>
            <a:off x="5781675" y="4413250"/>
            <a:ext cx="6508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sz="2000">
                <a:solidFill>
                  <a:srgbClr val="FF3300"/>
                </a:solidFill>
              </a:rPr>
              <a:t>200</a:t>
            </a:r>
          </a:p>
        </p:txBody>
      </p:sp>
      <p:sp>
        <p:nvSpPr>
          <p:cNvPr id="48153" name="Text Box 31"/>
          <p:cNvSpPr txBox="1">
            <a:spLocks noChangeArrowheads="1"/>
          </p:cNvSpPr>
          <p:nvPr/>
        </p:nvSpPr>
        <p:spPr bwMode="auto">
          <a:xfrm>
            <a:off x="6284707" y="1513364"/>
            <a:ext cx="12842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dirty="0">
                <a:solidFill>
                  <a:schemeClr val="tx2"/>
                </a:solidFill>
              </a:rPr>
              <a:t>Output:</a:t>
            </a:r>
          </a:p>
        </p:txBody>
      </p:sp>
      <p:sp>
        <p:nvSpPr>
          <p:cNvPr id="74784" name="Text Box 32"/>
          <p:cNvSpPr txBox="1">
            <a:spLocks noChangeArrowheads="1"/>
          </p:cNvSpPr>
          <p:nvPr/>
        </p:nvSpPr>
        <p:spPr bwMode="auto">
          <a:xfrm>
            <a:off x="7543800" y="1524000"/>
            <a:ext cx="7413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>
                <a:solidFill>
                  <a:srgbClr val="6600CC"/>
                </a:solidFill>
              </a:rPr>
              <a:t>200</a:t>
            </a:r>
          </a:p>
        </p:txBody>
      </p:sp>
      <p:sp>
        <p:nvSpPr>
          <p:cNvPr id="74785" name="Line 33"/>
          <p:cNvSpPr>
            <a:spLocks noChangeShapeType="1"/>
          </p:cNvSpPr>
          <p:nvPr/>
        </p:nvSpPr>
        <p:spPr bwMode="auto">
          <a:xfrm>
            <a:off x="4962525" y="461010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74786" name="Line 34"/>
          <p:cNvSpPr>
            <a:spLocks noChangeShapeType="1"/>
          </p:cNvSpPr>
          <p:nvPr/>
        </p:nvSpPr>
        <p:spPr bwMode="auto">
          <a:xfrm>
            <a:off x="352425" y="650557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36" name="Rounded Rectangular Callout 35"/>
          <p:cNvSpPr/>
          <p:nvPr/>
        </p:nvSpPr>
        <p:spPr>
          <a:xfrm>
            <a:off x="5086350" y="1328186"/>
            <a:ext cx="3880653" cy="1781164"/>
          </a:xfrm>
          <a:prstGeom prst="wedgeRoundRectCallout">
            <a:avLst>
              <a:gd name="adj1" fmla="val -42304"/>
              <a:gd name="adj2" fmla="val 85544"/>
              <a:gd name="adj3" fmla="val 16667"/>
            </a:avLst>
          </a:prstGeom>
          <a:solidFill>
            <a:srgbClr val="FCFCF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hangingPunct="1"/>
            <a:r>
              <a:rPr lang="en-US" sz="1800" dirty="0">
                <a:solidFill>
                  <a:schemeClr val="tx1"/>
                </a:solidFill>
              </a:rPr>
              <a:t>When you define your </a:t>
            </a:r>
            <a:r>
              <a:rPr lang="en-US" sz="1800" dirty="0">
                <a:solidFill>
                  <a:srgbClr val="FF0000"/>
                </a:solidFill>
              </a:rPr>
              <a:t>r</a:t>
            </a:r>
            <a:r>
              <a:rPr lang="en-US" sz="1800" dirty="0">
                <a:solidFill>
                  <a:schemeClr val="tx1"/>
                </a:solidFill>
              </a:rPr>
              <a:t> variable, it gets its own copy of all of the </a:t>
            </a:r>
            <a:r>
              <a:rPr lang="en-US" sz="1800" dirty="0">
                <a:solidFill>
                  <a:srgbClr val="FF0000"/>
                </a:solidFill>
              </a:rPr>
              <a:t>functions</a:t>
            </a:r>
            <a:r>
              <a:rPr lang="en-US" sz="1800" dirty="0">
                <a:solidFill>
                  <a:schemeClr val="tx1"/>
                </a:solidFill>
              </a:rPr>
              <a:t> and </a:t>
            </a:r>
            <a:r>
              <a:rPr lang="en-US" sz="1800" dirty="0">
                <a:solidFill>
                  <a:srgbClr val="FF0000"/>
                </a:solidFill>
              </a:rPr>
              <a:t>variables</a:t>
            </a:r>
            <a:r>
              <a:rPr lang="en-US" sz="1800" dirty="0">
                <a:solidFill>
                  <a:schemeClr val="tx1"/>
                </a:solidFill>
              </a:rPr>
              <a:t> defined in your class!</a:t>
            </a:r>
          </a:p>
        </p:txBody>
      </p:sp>
      <p:sp>
        <p:nvSpPr>
          <p:cNvPr id="37" name="Rounded Rectangular Callout 36"/>
          <p:cNvSpPr/>
          <p:nvPr/>
        </p:nvSpPr>
        <p:spPr>
          <a:xfrm>
            <a:off x="1652587" y="1380296"/>
            <a:ext cx="3386138" cy="1278653"/>
          </a:xfrm>
          <a:prstGeom prst="wedgeRoundRectCallout">
            <a:avLst>
              <a:gd name="adj1" fmla="val -55985"/>
              <a:gd name="adj2" fmla="val 86284"/>
              <a:gd name="adj3" fmla="val 16667"/>
            </a:avLst>
          </a:prstGeom>
          <a:solidFill>
            <a:srgbClr val="FCFCF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hangingPunct="1"/>
            <a:r>
              <a:rPr lang="en-US" sz="1800" dirty="0">
                <a:solidFill>
                  <a:srgbClr val="FF0000"/>
                </a:solidFill>
              </a:rPr>
              <a:t>width </a:t>
            </a:r>
            <a:r>
              <a:rPr lang="en-US" sz="1800" dirty="0">
                <a:solidFill>
                  <a:schemeClr val="accent2"/>
                </a:solidFill>
              </a:rPr>
              <a:t>and </a:t>
            </a:r>
            <a:r>
              <a:rPr lang="en-US" sz="1800" dirty="0">
                <a:solidFill>
                  <a:srgbClr val="FF0000"/>
                </a:solidFill>
              </a:rPr>
              <a:t>height </a:t>
            </a:r>
            <a:r>
              <a:rPr lang="en-US" sz="1800" dirty="0">
                <a:solidFill>
                  <a:schemeClr val="accent2"/>
                </a:solidFill>
              </a:rPr>
              <a:t>are called </a:t>
            </a:r>
            <a:r>
              <a:rPr lang="en-US" sz="1800" dirty="0">
                <a:solidFill>
                  <a:srgbClr val="FF0000"/>
                </a:solidFill>
              </a:rPr>
              <a:t>“member variables”</a:t>
            </a:r>
          </a:p>
        </p:txBody>
      </p:sp>
      <p:sp>
        <p:nvSpPr>
          <p:cNvPr id="38" name="Rounded Rectangular Callout 37"/>
          <p:cNvSpPr/>
          <p:nvPr/>
        </p:nvSpPr>
        <p:spPr>
          <a:xfrm>
            <a:off x="1781175" y="3475473"/>
            <a:ext cx="3479800" cy="1278653"/>
          </a:xfrm>
          <a:prstGeom prst="wedgeRoundRectCallout">
            <a:avLst>
              <a:gd name="adj1" fmla="val -55352"/>
              <a:gd name="adj2" fmla="val 118154"/>
              <a:gd name="adj3" fmla="val 16667"/>
            </a:avLst>
          </a:prstGeom>
          <a:solidFill>
            <a:srgbClr val="FCFCF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hangingPunct="1"/>
            <a:r>
              <a:rPr lang="en-US" sz="1800" dirty="0">
                <a:solidFill>
                  <a:srgbClr val="FF0000"/>
                </a:solidFill>
              </a:rPr>
              <a:t>r </a:t>
            </a:r>
            <a:r>
              <a:rPr lang="en-US" sz="1800" dirty="0">
                <a:solidFill>
                  <a:schemeClr val="tx1"/>
                </a:solidFill>
              </a:rPr>
              <a:t>has its own </a:t>
            </a:r>
            <a:r>
              <a:rPr lang="en-US" sz="1800" dirty="0">
                <a:solidFill>
                  <a:srgbClr val="FF0000"/>
                </a:solidFill>
              </a:rPr>
              <a:t>width </a:t>
            </a:r>
            <a:r>
              <a:rPr lang="en-US" sz="1800" dirty="0">
                <a:solidFill>
                  <a:schemeClr val="tx1"/>
                </a:solidFill>
              </a:rPr>
              <a:t>and</a:t>
            </a:r>
            <a:r>
              <a:rPr lang="en-US" sz="1800" dirty="0">
                <a:solidFill>
                  <a:srgbClr val="FF0000"/>
                </a:solidFill>
              </a:rPr>
              <a:t> height</a:t>
            </a:r>
            <a:r>
              <a:rPr lang="en-US" sz="1800" dirty="0">
                <a:solidFill>
                  <a:schemeClr val="tx1"/>
                </a:solidFill>
              </a:rPr>
              <a:t> member variables.</a:t>
            </a:r>
          </a:p>
        </p:txBody>
      </p:sp>
      <p:sp>
        <p:nvSpPr>
          <p:cNvPr id="39" name="Rounded Rectangular Callout 38"/>
          <p:cNvSpPr/>
          <p:nvPr/>
        </p:nvSpPr>
        <p:spPr>
          <a:xfrm>
            <a:off x="1222479" y="4227029"/>
            <a:ext cx="3651146" cy="1801399"/>
          </a:xfrm>
          <a:prstGeom prst="wedgeRoundRectCallout">
            <a:avLst>
              <a:gd name="adj1" fmla="val -38484"/>
              <a:gd name="adj2" fmla="val 72177"/>
              <a:gd name="adj3" fmla="val 16667"/>
            </a:avLst>
          </a:prstGeom>
          <a:solidFill>
            <a:srgbClr val="FCFCF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hangingPunct="1"/>
            <a:r>
              <a:rPr lang="en-US" sz="1800" dirty="0">
                <a:solidFill>
                  <a:schemeClr val="tx1"/>
                </a:solidFill>
              </a:rPr>
              <a:t>When we call </a:t>
            </a:r>
            <a:r>
              <a:rPr lang="en-US" sz="1800" dirty="0" err="1">
                <a:solidFill>
                  <a:srgbClr val="FF0000"/>
                </a:solidFill>
              </a:rPr>
              <a:t>r.GetArea</a:t>
            </a:r>
            <a:r>
              <a:rPr lang="en-US" sz="1800" dirty="0">
                <a:solidFill>
                  <a:srgbClr val="FF0000"/>
                </a:solidFill>
              </a:rPr>
              <a:t>()</a:t>
            </a:r>
            <a:r>
              <a:rPr lang="en-US" sz="1800" dirty="0">
                <a:solidFill>
                  <a:schemeClr val="tx1"/>
                </a:solidFill>
              </a:rPr>
              <a:t>, this calls the version of the function inside variable </a:t>
            </a:r>
            <a:r>
              <a:rPr lang="en-US" sz="1800" dirty="0">
                <a:solidFill>
                  <a:srgbClr val="FF0000"/>
                </a:solidFill>
              </a:rPr>
              <a:t>r. </a:t>
            </a:r>
            <a:br>
              <a:rPr lang="en-US" sz="1800" dirty="0">
                <a:solidFill>
                  <a:srgbClr val="FF0000"/>
                </a:solidFill>
              </a:rPr>
            </a:br>
            <a:br>
              <a:rPr lang="en-US" sz="1100" dirty="0">
                <a:solidFill>
                  <a:srgbClr val="FF0000"/>
                </a:solidFill>
              </a:rPr>
            </a:br>
            <a:r>
              <a:rPr lang="en-US" sz="1800" dirty="0">
                <a:solidFill>
                  <a:schemeClr val="tx1"/>
                </a:solidFill>
              </a:rPr>
              <a:t>It has access to </a:t>
            </a:r>
            <a:r>
              <a:rPr lang="en-US" sz="1800" dirty="0">
                <a:solidFill>
                  <a:srgbClr val="FF0000"/>
                </a:solidFill>
              </a:rPr>
              <a:t>r’s </a:t>
            </a:r>
            <a:r>
              <a:rPr lang="en-US" sz="1800" dirty="0">
                <a:solidFill>
                  <a:schemeClr val="tx1"/>
                </a:solidFill>
              </a:rPr>
              <a:t>data!</a:t>
            </a:r>
          </a:p>
        </p:txBody>
      </p:sp>
      <p:sp>
        <p:nvSpPr>
          <p:cNvPr id="41" name="Rounded Rectangular Callout 40"/>
          <p:cNvSpPr/>
          <p:nvPr/>
        </p:nvSpPr>
        <p:spPr>
          <a:xfrm>
            <a:off x="2554357" y="1460281"/>
            <a:ext cx="3370194" cy="1986400"/>
          </a:xfrm>
          <a:prstGeom prst="wedgeRoundRectCallout">
            <a:avLst>
              <a:gd name="adj1" fmla="val 45868"/>
              <a:gd name="adj2" fmla="val 85507"/>
              <a:gd name="adj3" fmla="val 16667"/>
            </a:avLst>
          </a:prstGeom>
          <a:solidFill>
            <a:srgbClr val="FCFCF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hangingPunct="1"/>
            <a:r>
              <a:rPr lang="en-US" sz="1800" dirty="0">
                <a:solidFill>
                  <a:schemeClr val="tx1"/>
                </a:solidFill>
              </a:rPr>
              <a:t>The </a:t>
            </a:r>
            <a:r>
              <a:rPr lang="en-US" sz="1800" dirty="0">
                <a:solidFill>
                  <a:srgbClr val="FF0000"/>
                </a:solidFill>
              </a:rPr>
              <a:t>area</a:t>
            </a:r>
            <a:r>
              <a:rPr lang="en-US" sz="1800" dirty="0">
                <a:solidFill>
                  <a:schemeClr val="tx1"/>
                </a:solidFill>
              </a:rPr>
              <a:t> variable is a standard </a:t>
            </a:r>
            <a:r>
              <a:rPr lang="en-US" sz="1800" dirty="0">
                <a:solidFill>
                  <a:srgbClr val="FF0000"/>
                </a:solidFill>
              </a:rPr>
              <a:t>local variable</a:t>
            </a:r>
            <a:r>
              <a:rPr lang="en-US" sz="1800" dirty="0">
                <a:solidFill>
                  <a:schemeClr val="tx1"/>
                </a:solidFill>
              </a:rPr>
              <a:t>. </a:t>
            </a:r>
            <a:br>
              <a:rPr lang="en-US" sz="1800" dirty="0">
                <a:solidFill>
                  <a:schemeClr val="tx1"/>
                </a:solidFill>
              </a:rPr>
            </a:br>
            <a:r>
              <a:rPr lang="en-US" sz="700" dirty="0">
                <a:solidFill>
                  <a:schemeClr val="tx1"/>
                </a:solidFill>
              </a:rPr>
              <a:t> </a:t>
            </a:r>
            <a:endParaRPr lang="en-US" sz="1800" dirty="0">
              <a:solidFill>
                <a:schemeClr val="tx1"/>
              </a:solidFill>
            </a:endParaRPr>
          </a:p>
          <a:p>
            <a:pPr algn="ctr" eaLnBrk="1" hangingPunct="1"/>
            <a:r>
              <a:rPr lang="en-US" sz="1800" dirty="0">
                <a:solidFill>
                  <a:schemeClr val="tx1"/>
                </a:solidFill>
              </a:rPr>
              <a:t>It’s used for temporary computation and goes away at the end of the function.</a:t>
            </a:r>
          </a:p>
        </p:txBody>
      </p:sp>
      <p:sp>
        <p:nvSpPr>
          <p:cNvPr id="42" name="Rounded Rectangular Callout 41"/>
          <p:cNvSpPr/>
          <p:nvPr/>
        </p:nvSpPr>
        <p:spPr>
          <a:xfrm>
            <a:off x="2644775" y="313980"/>
            <a:ext cx="4082946" cy="956365"/>
          </a:xfrm>
          <a:prstGeom prst="wedgeRoundRectCallout">
            <a:avLst>
              <a:gd name="adj1" fmla="val -78736"/>
              <a:gd name="adj2" fmla="val 69600"/>
              <a:gd name="adj3" fmla="val 16667"/>
            </a:avLst>
          </a:prstGeom>
          <a:solidFill>
            <a:srgbClr val="FCFCF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hangingPunct="1"/>
            <a:r>
              <a:rPr lang="en-US" sz="1800" dirty="0" err="1">
                <a:solidFill>
                  <a:srgbClr val="FF0000"/>
                </a:solidFill>
              </a:rPr>
              <a:t>GetArea</a:t>
            </a:r>
            <a:r>
              <a:rPr lang="en-US" sz="1800" dirty="0">
                <a:solidFill>
                  <a:srgbClr val="FF0000"/>
                </a:solidFill>
              </a:rPr>
              <a:t>() </a:t>
            </a:r>
            <a:r>
              <a:rPr lang="en-US" sz="1800" dirty="0">
                <a:solidFill>
                  <a:schemeClr val="tx1"/>
                </a:solidFill>
              </a:rPr>
              <a:t>is a </a:t>
            </a:r>
            <a:r>
              <a:rPr lang="en-US" sz="1800" dirty="0">
                <a:solidFill>
                  <a:schemeClr val="accent2"/>
                </a:solidFill>
              </a:rPr>
              <a:t>“member function”</a:t>
            </a:r>
            <a:r>
              <a:rPr lang="en-US" sz="1800" dirty="0">
                <a:solidFill>
                  <a:srgbClr val="990000"/>
                </a:solidFill>
              </a:rPr>
              <a:t> </a:t>
            </a:r>
            <a:r>
              <a:rPr lang="en-US" sz="1800" dirty="0">
                <a:solidFill>
                  <a:schemeClr val="tx1"/>
                </a:solidFill>
              </a:rPr>
              <a:t>of our </a:t>
            </a:r>
            <a:r>
              <a:rPr lang="en-US" sz="1800" dirty="0" err="1">
                <a:solidFill>
                  <a:schemeClr val="tx1"/>
                </a:solidFill>
              </a:rPr>
              <a:t>Rect</a:t>
            </a:r>
            <a:r>
              <a:rPr lang="en-US" sz="1800" dirty="0">
                <a:solidFill>
                  <a:schemeClr val="tx1"/>
                </a:solidFill>
              </a:rPr>
              <a:t> class.  </a:t>
            </a:r>
          </a:p>
        </p:txBody>
      </p:sp>
      <p:sp>
        <p:nvSpPr>
          <p:cNvPr id="46" name="Rounded Rectangular Callout 45"/>
          <p:cNvSpPr/>
          <p:nvPr/>
        </p:nvSpPr>
        <p:spPr>
          <a:xfrm>
            <a:off x="1692828" y="2876551"/>
            <a:ext cx="3559176" cy="1364952"/>
          </a:xfrm>
          <a:prstGeom prst="wedgeRoundRectCallout">
            <a:avLst>
              <a:gd name="adj1" fmla="val -55352"/>
              <a:gd name="adj2" fmla="val 118154"/>
              <a:gd name="adj3" fmla="val 16667"/>
            </a:avLst>
          </a:prstGeom>
          <a:solidFill>
            <a:srgbClr val="FCFCF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hangingPunct="1"/>
            <a:r>
              <a:rPr lang="en-US" sz="1800" dirty="0">
                <a:solidFill>
                  <a:schemeClr val="tx1"/>
                </a:solidFill>
              </a:rPr>
              <a:t>And of course, I can define as many </a:t>
            </a:r>
            <a:r>
              <a:rPr lang="en-US" sz="1800" dirty="0" err="1">
                <a:solidFill>
                  <a:schemeClr val="tx1"/>
                </a:solidFill>
              </a:rPr>
              <a:t>Rect</a:t>
            </a:r>
            <a:r>
              <a:rPr lang="en-US" sz="1800" dirty="0">
                <a:solidFill>
                  <a:schemeClr val="tx1"/>
                </a:solidFill>
              </a:rPr>
              <a:t> objects as I like! </a:t>
            </a:r>
          </a:p>
        </p:txBody>
      </p:sp>
      <p:sp>
        <p:nvSpPr>
          <p:cNvPr id="35" name="Rounded Rectangular Callout 34"/>
          <p:cNvSpPr/>
          <p:nvPr/>
        </p:nvSpPr>
        <p:spPr>
          <a:xfrm>
            <a:off x="3398273" y="3295119"/>
            <a:ext cx="3880653" cy="2215242"/>
          </a:xfrm>
          <a:prstGeom prst="wedgeRoundRectCallout">
            <a:avLst>
              <a:gd name="adj1" fmla="val -93222"/>
              <a:gd name="adj2" fmla="val 39047"/>
              <a:gd name="adj3" fmla="val 16667"/>
            </a:avLst>
          </a:prstGeom>
          <a:solidFill>
            <a:srgbClr val="FCFCF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hangingPunct="1"/>
            <a:r>
              <a:rPr lang="en-US" sz="1800" dirty="0">
                <a:solidFill>
                  <a:schemeClr val="tx1"/>
                </a:solidFill>
              </a:rPr>
              <a:t>This is the way I define a </a:t>
            </a:r>
            <a:r>
              <a:rPr lang="en-US" sz="1800" dirty="0" err="1">
                <a:solidFill>
                  <a:schemeClr val="tx1"/>
                </a:solidFill>
              </a:rPr>
              <a:t>Rect</a:t>
            </a:r>
            <a:r>
              <a:rPr lang="en-US" sz="1800" dirty="0">
                <a:solidFill>
                  <a:schemeClr val="tx1"/>
                </a:solidFill>
              </a:rPr>
              <a:t> variable named </a:t>
            </a:r>
            <a:r>
              <a:rPr lang="en-US" sz="1800" dirty="0">
                <a:solidFill>
                  <a:srgbClr val="FF0000"/>
                </a:solidFill>
              </a:rPr>
              <a:t>r</a:t>
            </a:r>
            <a:r>
              <a:rPr lang="en-US" sz="1800" dirty="0">
                <a:solidFill>
                  <a:schemeClr val="tx1"/>
                </a:solidFill>
              </a:rPr>
              <a:t>. </a:t>
            </a:r>
          </a:p>
          <a:p>
            <a:pPr algn="ctr" eaLnBrk="1" hangingPunct="1"/>
            <a:endParaRPr lang="en-US" sz="1800" dirty="0">
              <a:solidFill>
                <a:schemeClr val="tx1"/>
              </a:solidFill>
            </a:endParaRPr>
          </a:p>
          <a:p>
            <a:pPr algn="ctr" eaLnBrk="1" hangingPunct="1"/>
            <a:r>
              <a:rPr lang="en-US" sz="1800" dirty="0">
                <a:solidFill>
                  <a:schemeClr val="tx1"/>
                </a:solidFill>
              </a:rPr>
              <a:t>It’s a variable just like any </a:t>
            </a:r>
            <a:r>
              <a:rPr lang="en-US" sz="1800" dirty="0" err="1">
                <a:solidFill>
                  <a:srgbClr val="FF0000"/>
                </a:solidFill>
              </a:rPr>
              <a:t>int</a:t>
            </a:r>
            <a:r>
              <a:rPr lang="en-US" sz="1800" dirty="0">
                <a:solidFill>
                  <a:schemeClr val="tx1"/>
                </a:solidFill>
              </a:rPr>
              <a:t>, </a:t>
            </a:r>
            <a:r>
              <a:rPr lang="en-US" sz="1800" dirty="0">
                <a:solidFill>
                  <a:srgbClr val="FF0000"/>
                </a:solidFill>
              </a:rPr>
              <a:t>float</a:t>
            </a:r>
            <a:r>
              <a:rPr lang="en-US" sz="1800" dirty="0">
                <a:solidFill>
                  <a:schemeClr val="tx1"/>
                </a:solidFill>
              </a:rPr>
              <a:t> or </a:t>
            </a:r>
            <a:r>
              <a:rPr lang="en-US" sz="1800" dirty="0">
                <a:solidFill>
                  <a:srgbClr val="FF0000"/>
                </a:solidFill>
              </a:rPr>
              <a:t>string</a:t>
            </a:r>
            <a:r>
              <a:rPr lang="en-US" sz="1800" dirty="0">
                <a:solidFill>
                  <a:schemeClr val="tx1"/>
                </a:solidFill>
              </a:rPr>
              <a:t>!</a:t>
            </a:r>
          </a:p>
        </p:txBody>
      </p:sp>
      <p:sp>
        <p:nvSpPr>
          <p:cNvPr id="47" name="Rounded Rectangular Callout 46"/>
          <p:cNvSpPr/>
          <p:nvPr/>
        </p:nvSpPr>
        <p:spPr>
          <a:xfrm>
            <a:off x="1679573" y="1699925"/>
            <a:ext cx="4102102" cy="2112824"/>
          </a:xfrm>
          <a:prstGeom prst="wedgeRoundRectCallout">
            <a:avLst>
              <a:gd name="adj1" fmla="val -54539"/>
              <a:gd name="adj2" fmla="val 114174"/>
              <a:gd name="adj3" fmla="val 16667"/>
            </a:avLst>
          </a:prstGeom>
          <a:solidFill>
            <a:srgbClr val="FCFCF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hangingPunct="1"/>
            <a:r>
              <a:rPr lang="en-US" sz="1800" dirty="0">
                <a:solidFill>
                  <a:schemeClr val="tx1"/>
                </a:solidFill>
              </a:rPr>
              <a:t>In addition to calling</a:t>
            </a:r>
            <a:r>
              <a:rPr lang="en-US" sz="1800" dirty="0">
                <a:solidFill>
                  <a:srgbClr val="FF0000"/>
                </a:solidFill>
              </a:rPr>
              <a:t> r </a:t>
            </a:r>
            <a:r>
              <a:rPr lang="en-US" sz="1800" dirty="0">
                <a:solidFill>
                  <a:schemeClr val="tx1"/>
                </a:solidFill>
              </a:rPr>
              <a:t>a variable (which it is), we also sometimes call it an </a:t>
            </a:r>
            <a:r>
              <a:rPr lang="en-US" sz="1800" dirty="0">
                <a:solidFill>
                  <a:srgbClr val="FF0000"/>
                </a:solidFill>
              </a:rPr>
              <a:t>“instance” </a:t>
            </a:r>
            <a:r>
              <a:rPr lang="en-US" sz="1800" dirty="0">
                <a:solidFill>
                  <a:schemeClr val="tx1"/>
                </a:solidFill>
              </a:rPr>
              <a:t>or an </a:t>
            </a:r>
            <a:r>
              <a:rPr lang="en-US" sz="1800" dirty="0">
                <a:solidFill>
                  <a:srgbClr val="FF0000"/>
                </a:solidFill>
              </a:rPr>
              <a:t>“object”</a:t>
            </a:r>
            <a:r>
              <a:rPr lang="en-US" sz="1800" dirty="0">
                <a:solidFill>
                  <a:schemeClr val="tx1"/>
                </a:solidFill>
              </a:rPr>
              <a:t>.</a:t>
            </a:r>
          </a:p>
          <a:p>
            <a:pPr algn="ctr" eaLnBrk="1" hangingPunct="1"/>
            <a:endParaRPr lang="en-US" sz="1800" dirty="0">
              <a:solidFill>
                <a:schemeClr val="tx1"/>
              </a:solidFill>
            </a:endParaRPr>
          </a:p>
          <a:p>
            <a:pPr algn="ctr" eaLnBrk="1" hangingPunct="1"/>
            <a:r>
              <a:rPr lang="en-US" sz="1800" dirty="0">
                <a:solidFill>
                  <a:srgbClr val="6600CC"/>
                </a:solidFill>
              </a:rPr>
              <a:t>“r is an instance of the </a:t>
            </a:r>
            <a:r>
              <a:rPr lang="en-US" sz="1800" dirty="0" err="1">
                <a:solidFill>
                  <a:srgbClr val="6600CC"/>
                </a:solidFill>
              </a:rPr>
              <a:t>Rect</a:t>
            </a:r>
            <a:r>
              <a:rPr lang="en-US" sz="1800" dirty="0">
                <a:solidFill>
                  <a:srgbClr val="6600CC"/>
                </a:solidFill>
              </a:rPr>
              <a:t> class”</a:t>
            </a:r>
          </a:p>
          <a:p>
            <a:pPr algn="ctr" eaLnBrk="1" hangingPunct="1"/>
            <a:r>
              <a:rPr lang="en-US" sz="1800" dirty="0">
                <a:solidFill>
                  <a:srgbClr val="6600CC"/>
                </a:solidFill>
              </a:rPr>
              <a:t>“r is a </a:t>
            </a:r>
            <a:r>
              <a:rPr lang="en-US" sz="1800" dirty="0" err="1">
                <a:solidFill>
                  <a:srgbClr val="6600CC"/>
                </a:solidFill>
              </a:rPr>
              <a:t>Rect</a:t>
            </a:r>
            <a:r>
              <a:rPr lang="en-US" sz="1800" dirty="0">
                <a:solidFill>
                  <a:srgbClr val="6600CC"/>
                </a:solidFill>
              </a:rPr>
              <a:t> object”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1.88557E-6 L 0.41111 0.28723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747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556" y="14362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2" dur="2000" fill="hold"/>
                                        <p:tgtEl>
                                          <p:spTgt spid="74764"/>
                                        </p:tgtEl>
                                      </p:cBhvr>
                                      <p:by x="60000" y="6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3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3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0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1.11022E-16 L 0.42292 -0.12315 " pathEditMode="relative" rAng="0" ptsTypes="AA">
                                      <p:cBhvr>
                                        <p:cTn id="64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146" y="-615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747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 nodeType="clickPar">
                      <p:stCondLst>
                        <p:cond delay="indefinite"/>
                      </p:stCondLst>
                      <p:childTnLst>
                        <p:par>
                          <p:cTn id="7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 nodeType="clickPar">
                      <p:stCondLst>
                        <p:cond delay="indefinite"/>
                      </p:stCondLst>
                      <p:childTnLst>
                        <p:par>
                          <p:cTn id="8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 nodeType="clickPar">
                      <p:stCondLst>
                        <p:cond delay="indefinite"/>
                      </p:stCondLst>
                      <p:childTnLst>
                        <p:par>
                          <p:cTn id="8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747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 nodeType="clickPar">
                      <p:stCondLst>
                        <p:cond delay="indefinite"/>
                      </p:stCondLst>
                      <p:childTnLst>
                        <p:par>
                          <p:cTn id="9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 nodeType="clickPar">
                      <p:stCondLst>
                        <p:cond delay="indefinite"/>
                      </p:stCondLst>
                      <p:childTnLst>
                        <p:par>
                          <p:cTn id="9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0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7.40741E-7 L 0.40869 -0.38565 " pathEditMode="relative" rAng="0" ptsTypes="AA">
                                      <p:cBhvr>
                                        <p:cTn id="114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434" y="-1928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 nodeType="clickPar">
                      <p:stCondLst>
                        <p:cond delay="indefinite"/>
                      </p:stCondLst>
                      <p:childTnLst>
                        <p:par>
                          <p:cTn id="1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 nodeType="clickPar">
                      <p:stCondLst>
                        <p:cond delay="indefinite"/>
                      </p:stCondLst>
                      <p:childTnLst>
                        <p:par>
                          <p:cTn id="1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 nodeType="clickPar">
                      <p:stCondLst>
                        <p:cond delay="indefinite"/>
                      </p:stCondLst>
                      <p:childTnLst>
                        <p:par>
                          <p:cTn id="1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 nodeType="clickPar">
                      <p:stCondLst>
                        <p:cond delay="indefinite"/>
                      </p:stCondLst>
                      <p:childTnLst>
                        <p:par>
                          <p:cTn id="1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 nodeType="clickPar">
                      <p:stCondLst>
                        <p:cond delay="indefinite"/>
                      </p:stCondLst>
                      <p:childTnLst>
                        <p:par>
                          <p:cTn id="1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3.22215E-6 L -0.00746 -0.11884 " pathEditMode="relative" rAng="0" ptsTypes="AA">
                                      <p:cBhvr>
                                        <p:cTn id="136" dur="1000" fill="hold"/>
                                        <p:tgtEl>
                                          <p:spTgt spid="747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2" y="-595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-3.12949E-6 L 0.0493 -0.15381 " pathEditMode="relative" rAng="0" ptsTypes="AA">
                                      <p:cBhvr>
                                        <p:cTn id="141" dur="1000" fill="hold"/>
                                        <p:tgtEl>
                                          <p:spTgt spid="747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65" y="-769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4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 nodeType="clickPar">
                      <p:stCondLst>
                        <p:cond delay="indefinite"/>
                      </p:stCondLst>
                      <p:childTnLst>
                        <p:par>
                          <p:cTn id="1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3" dur="500"/>
                                        <p:tgtEl>
                                          <p:spTgt spid="4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500"/>
                            </p:stCondLst>
                            <p:childTnLst>
                              <p:par>
                                <p:cTn id="15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0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1.11111E-6 L -0.05659 0.06967 " pathEditMode="relative" rAng="0" ptsTypes="AA">
                                      <p:cBhvr>
                                        <p:cTn id="164" dur="2000" fill="hold"/>
                                        <p:tgtEl>
                                          <p:spTgt spid="41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30" y="3472"/>
                                    </p:animMotion>
                                  </p:childTnLst>
                                </p:cTn>
                              </p:par>
                              <p:par>
                                <p:cTn id="165" presetID="0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1.11111E-6 L -0.05659 0.06967 " pathEditMode="relative" rAng="0" ptsTypes="AA">
                                      <p:cBhvr>
                                        <p:cTn id="166" dur="20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30" y="3472"/>
                                    </p:animMotion>
                                  </p:childTnLst>
                                </p:cTn>
                              </p:par>
                              <p:par>
                                <p:cTn id="167" presetID="0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1.11111E-6 L -0.05659 0.06967 " pathEditMode="relative" rAng="0" ptsTypes="AA">
                                      <p:cBhvr>
                                        <p:cTn id="168" dur="2000" fill="hold"/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30" y="34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6" dur="500"/>
                                        <p:tgtEl>
                                          <p:spTgt spid="747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 nodeType="clickPar">
                      <p:stCondLst>
                        <p:cond delay="indefinite"/>
                      </p:stCondLst>
                      <p:childTnLst>
                        <p:par>
                          <p:cTn id="18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9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 nodeType="clickPar">
                      <p:stCondLst>
                        <p:cond delay="indefinite"/>
                      </p:stCondLst>
                      <p:childTnLst>
                        <p:par>
                          <p:cTn id="19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 nodeType="clickPar">
                      <p:stCondLst>
                        <p:cond delay="indefinite"/>
                      </p:stCondLst>
                      <p:childTnLst>
                        <p:par>
                          <p:cTn id="20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 nodeType="clickPar">
                      <p:stCondLst>
                        <p:cond delay="indefinite"/>
                      </p:stCondLst>
                      <p:childTnLst>
                        <p:par>
                          <p:cTn id="20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-1.00996E-6 L -0.4783 0.24994 " pathEditMode="relative" rAng="0" ptsTypes="AA">
                                      <p:cBhvr>
                                        <p:cTn id="208" dur="2000" fill="hold"/>
                                        <p:tgtEl>
                                          <p:spTgt spid="747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924" y="1248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 nodeType="clickPar">
                      <p:stCondLst>
                        <p:cond delay="indefinite"/>
                      </p:stCondLst>
                      <p:childTnLst>
                        <p:par>
                          <p:cTn id="2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 nodeType="clickPar">
                      <p:stCondLst>
                        <p:cond delay="indefinite"/>
                      </p:stCondLst>
                      <p:childTnLst>
                        <p:par>
                          <p:cTn id="2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7" fill="hold">
                      <p:stCondLst>
                        <p:cond delay="indefinite"/>
                      </p:stCondLst>
                      <p:childTnLst>
                        <p:par>
                          <p:cTn id="218" fill="hold">
                            <p:stCondLst>
                              <p:cond delay="0"/>
                            </p:stCondLst>
                            <p:childTnLst>
                              <p:par>
                                <p:cTn id="21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0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3" dur="2000"/>
                                        <p:tgtEl>
                                          <p:spTgt spid="747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4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5" fill="hold" nodeType="clickPar">
                      <p:stCondLst>
                        <p:cond delay="indefinite"/>
                      </p:stCondLst>
                      <p:childTnLst>
                        <p:par>
                          <p:cTn id="2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9" fill="hold" nodeType="clickPar">
                      <p:stCondLst>
                        <p:cond delay="indefinite"/>
                      </p:stCondLst>
                      <p:childTnLst>
                        <p:par>
                          <p:cTn id="2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3" fill="hold" nodeType="clickPar">
                      <p:stCondLst>
                        <p:cond delay="indefinite"/>
                      </p:stCondLst>
                      <p:childTnLst>
                        <p:par>
                          <p:cTn id="2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7" dur="500"/>
                                        <p:tgtEl>
                                          <p:spTgt spid="747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8" fill="hold" nodeType="clickPar">
                      <p:stCondLst>
                        <p:cond delay="indefinite"/>
                      </p:stCondLst>
                      <p:childTnLst>
                        <p:par>
                          <p:cTn id="2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2" fill="hold">
                      <p:stCondLst>
                        <p:cond delay="indefinite"/>
                      </p:stCondLst>
                      <p:childTnLst>
                        <p:par>
                          <p:cTn id="243" fill="hold">
                            <p:stCondLst>
                              <p:cond delay="0"/>
                            </p:stCondLst>
                            <p:childTnLst>
                              <p:par>
                                <p:cTn id="244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6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8" fill="hold">
                            <p:stCondLst>
                              <p:cond delay="0"/>
                            </p:stCondLst>
                            <p:childTnLst>
                              <p:par>
                                <p:cTn id="249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1" fill="hold">
                      <p:stCondLst>
                        <p:cond delay="indefinite"/>
                      </p:stCondLst>
                      <p:childTnLst>
                        <p:par>
                          <p:cTn id="252" fill="hold">
                            <p:stCondLst>
                              <p:cond delay="0"/>
                            </p:stCondLst>
                            <p:childTnLst>
                              <p:par>
                                <p:cTn id="253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5" dur="1000"/>
                                        <p:tgtEl>
                                          <p:spTgt spid="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6" fill="hold">
                      <p:stCondLst>
                        <p:cond delay="indefinite"/>
                      </p:stCondLst>
                      <p:childTnLst>
                        <p:par>
                          <p:cTn id="257" fill="hold">
                            <p:stCondLst>
                              <p:cond delay="0"/>
                            </p:stCondLst>
                            <p:childTnLst>
                              <p:par>
                                <p:cTn id="258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0" dur="1000"/>
                                        <p:tgtEl>
                                          <p:spTgt spid="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1" fill="hold">
                      <p:stCondLst>
                        <p:cond delay="indefinite"/>
                      </p:stCondLst>
                      <p:childTnLst>
                        <p:par>
                          <p:cTn id="262" fill="hold">
                            <p:stCondLst>
                              <p:cond delay="0"/>
                            </p:stCondLst>
                            <p:childTnLst>
                              <p:par>
                                <p:cTn id="26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1" fill="hold">
                      <p:stCondLst>
                        <p:cond delay="indefinite"/>
                      </p:stCondLst>
                      <p:childTnLst>
                        <p:par>
                          <p:cTn id="272" fill="hold">
                            <p:stCondLst>
                              <p:cond delay="0"/>
                            </p:stCondLst>
                            <p:childTnLst>
                              <p:par>
                                <p:cTn id="27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760" grpId="0" animBg="1"/>
      <p:bldP spid="74760" grpId="1" animBg="1"/>
      <p:bldP spid="74764" grpId="0"/>
      <p:bldP spid="74764" grpId="1"/>
      <p:bldP spid="74764" grpId="2"/>
      <p:bldP spid="74765" grpId="0" animBg="1"/>
      <p:bldP spid="74766" grpId="0" animBg="1"/>
      <p:bldP spid="74767" grpId="0" animBg="1"/>
      <p:bldP spid="74767" grpId="1" animBg="1"/>
      <p:bldP spid="74768" grpId="0"/>
      <p:bldP spid="74769" grpId="0" animBg="1"/>
      <p:bldP spid="74769" grpId="1" animBg="1"/>
      <p:bldP spid="74770" grpId="0"/>
      <p:bldP spid="74771" grpId="0" animBg="1"/>
      <p:bldP spid="74771" grpId="1" animBg="1"/>
      <p:bldP spid="74772" grpId="0" animBg="1"/>
      <p:bldP spid="74772" grpId="1" animBg="1"/>
      <p:bldP spid="74773" grpId="0" animBg="1"/>
      <p:bldP spid="74773" grpId="1" animBg="1"/>
      <p:bldP spid="74777" grpId="0"/>
      <p:bldP spid="74777" grpId="1"/>
      <p:bldP spid="74777" grpId="2"/>
      <p:bldP spid="74778" grpId="0"/>
      <p:bldP spid="74778" grpId="1"/>
      <p:bldP spid="74778" grpId="2"/>
      <p:bldP spid="74779" grpId="0"/>
      <p:bldP spid="74779" grpId="1"/>
      <p:bldP spid="74780" grpId="0"/>
      <p:bldP spid="74780" grpId="1"/>
      <p:bldP spid="74781" grpId="0" animBg="1"/>
      <p:bldP spid="74781" grpId="1" animBg="1"/>
      <p:bldP spid="74782" grpId="0"/>
      <p:bldP spid="74782" grpId="1"/>
      <p:bldP spid="74782" grpId="2"/>
      <p:bldP spid="74784" grpId="0"/>
      <p:bldP spid="74785" grpId="0" animBg="1"/>
      <p:bldP spid="74785" grpId="1" animBg="1"/>
      <p:bldP spid="74786" grpId="0" animBg="1"/>
      <p:bldP spid="74786" grpId="1" animBg="1"/>
      <p:bldP spid="36" grpId="0" animBg="1"/>
      <p:bldP spid="36" grpId="1" animBg="1"/>
      <p:bldP spid="37" grpId="0" animBg="1"/>
      <p:bldP spid="37" grpId="1" animBg="1"/>
      <p:bldP spid="38" grpId="0" animBg="1"/>
      <p:bldP spid="38" grpId="1" animBg="1"/>
      <p:bldP spid="38" grpId="2" animBg="1"/>
      <p:bldP spid="39" grpId="0" animBg="1"/>
      <p:bldP spid="39" grpId="1" animBg="1"/>
      <p:bldP spid="39" grpId="2" animBg="1"/>
      <p:bldP spid="41" grpId="0" uiExpand="1" build="p" animBg="1"/>
      <p:bldP spid="41" grpId="1" build="allAtOnce" animBg="1"/>
      <p:bldP spid="41" grpId="2" build="allAtOnce" animBg="1"/>
      <p:bldP spid="42" grpId="0" animBg="1"/>
      <p:bldP spid="42" grpId="1" animBg="1"/>
      <p:bldP spid="46" grpId="0" animBg="1"/>
      <p:bldP spid="35" grpId="0" animBg="1"/>
      <p:bldP spid="35" grpId="1" animBg="1"/>
      <p:bldP spid="47" grpId="0" build="allAtOnce" animBg="1"/>
      <p:bldP spid="47" grpId="1" uiExpand="1" build="p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-228600"/>
            <a:ext cx="7772400" cy="1143000"/>
          </a:xfrm>
        </p:spPr>
        <p:txBody>
          <a:bodyPr/>
          <a:lstStyle/>
          <a:p>
            <a:pPr eaLnBrk="1" hangingPunct="1"/>
            <a:r>
              <a:rPr lang="en-US"/>
              <a:t>Using a Class</a:t>
            </a:r>
          </a:p>
        </p:txBody>
      </p:sp>
      <p:sp>
        <p:nvSpPr>
          <p:cNvPr id="48131" name="Rectangle 3"/>
          <p:cNvSpPr>
            <a:spLocks noChangeArrowheads="1"/>
          </p:cNvSpPr>
          <p:nvPr/>
        </p:nvSpPr>
        <p:spPr bwMode="auto">
          <a:xfrm>
            <a:off x="266700" y="812800"/>
            <a:ext cx="4343400" cy="5969000"/>
          </a:xfrm>
          <a:prstGeom prst="rect">
            <a:avLst/>
          </a:prstGeom>
          <a:solidFill>
            <a:srgbClr val="FFFFEB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48132" name="Text Box 4"/>
          <p:cNvSpPr txBox="1">
            <a:spLocks noChangeArrowheads="1"/>
          </p:cNvSpPr>
          <p:nvPr/>
        </p:nvSpPr>
        <p:spPr bwMode="auto">
          <a:xfrm>
            <a:off x="412750" y="792163"/>
            <a:ext cx="4464050" cy="3322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sz="2000">
                <a:solidFill>
                  <a:srgbClr val="006666"/>
                </a:solidFill>
                <a:cs typeface="Arial" charset="0"/>
              </a:rPr>
              <a:t>class</a:t>
            </a:r>
            <a:r>
              <a:rPr lang="en-US" sz="2000">
                <a:cs typeface="Arial" charset="0"/>
              </a:rPr>
              <a:t> Rect</a:t>
            </a:r>
          </a:p>
          <a:p>
            <a:pPr eaLnBrk="1" hangingPunct="1"/>
            <a:r>
              <a:rPr lang="en-US" sz="2000">
                <a:cs typeface="Arial" charset="0"/>
              </a:rPr>
              <a:t>{</a:t>
            </a:r>
          </a:p>
          <a:p>
            <a:pPr eaLnBrk="1" hangingPunct="1"/>
            <a:r>
              <a:rPr lang="en-US" sz="2000">
                <a:solidFill>
                  <a:schemeClr val="accent2"/>
                </a:solidFill>
                <a:cs typeface="Arial" charset="0"/>
              </a:rPr>
              <a:t>    int GetArea()</a:t>
            </a:r>
          </a:p>
          <a:p>
            <a:pPr eaLnBrk="1" hangingPunct="1"/>
            <a:r>
              <a:rPr lang="en-US" sz="2000">
                <a:solidFill>
                  <a:schemeClr val="accent2"/>
                </a:solidFill>
                <a:cs typeface="Arial" charset="0"/>
              </a:rPr>
              <a:t>    { </a:t>
            </a:r>
          </a:p>
          <a:p>
            <a:pPr eaLnBrk="1" hangingPunct="1"/>
            <a:r>
              <a:rPr lang="en-US" sz="2000">
                <a:solidFill>
                  <a:schemeClr val="accent2"/>
                </a:solidFill>
                <a:cs typeface="Arial" charset="0"/>
              </a:rPr>
              <a:t>      int area = width * height;</a:t>
            </a:r>
          </a:p>
          <a:p>
            <a:pPr eaLnBrk="1" hangingPunct="1"/>
            <a:r>
              <a:rPr lang="en-US" sz="2000">
                <a:solidFill>
                  <a:schemeClr val="accent2"/>
                </a:solidFill>
                <a:cs typeface="Arial" charset="0"/>
              </a:rPr>
              <a:t>      return(area);</a:t>
            </a:r>
          </a:p>
          <a:p>
            <a:pPr eaLnBrk="1" hangingPunct="1"/>
            <a:r>
              <a:rPr lang="en-US" sz="2000">
                <a:solidFill>
                  <a:schemeClr val="accent2"/>
                </a:solidFill>
                <a:cs typeface="Arial" charset="0"/>
              </a:rPr>
              <a:t>    }</a:t>
            </a:r>
          </a:p>
          <a:p>
            <a:pPr eaLnBrk="1" hangingPunct="1"/>
            <a:endParaRPr lang="en-US" sz="1200">
              <a:solidFill>
                <a:schemeClr val="accent2"/>
              </a:solidFill>
              <a:cs typeface="Arial" charset="0"/>
            </a:endParaRPr>
          </a:p>
          <a:p>
            <a:pPr eaLnBrk="1" hangingPunct="1"/>
            <a:r>
              <a:rPr lang="en-US" sz="2000">
                <a:cs typeface="Arial" charset="0"/>
              </a:rPr>
              <a:t>    int width;</a:t>
            </a:r>
          </a:p>
          <a:p>
            <a:pPr eaLnBrk="1" hangingPunct="1"/>
            <a:r>
              <a:rPr lang="en-US" sz="2000">
                <a:cs typeface="Arial" charset="0"/>
              </a:rPr>
              <a:t>    int height;</a:t>
            </a:r>
          </a:p>
          <a:p>
            <a:pPr eaLnBrk="1" hangingPunct="1"/>
            <a:r>
              <a:rPr lang="en-US" sz="2000">
                <a:cs typeface="Arial" charset="0"/>
              </a:rPr>
              <a:t>};</a:t>
            </a:r>
          </a:p>
        </p:txBody>
      </p:sp>
      <p:grpSp>
        <p:nvGrpSpPr>
          <p:cNvPr id="48133" name="Group 5"/>
          <p:cNvGrpSpPr>
            <a:grpSpLocks/>
          </p:cNvGrpSpPr>
          <p:nvPr/>
        </p:nvGrpSpPr>
        <p:grpSpPr bwMode="auto">
          <a:xfrm>
            <a:off x="392113" y="4443413"/>
            <a:ext cx="2778125" cy="2255837"/>
            <a:chOff x="2863" y="2963"/>
            <a:chExt cx="1750" cy="1421"/>
          </a:xfrm>
        </p:grpSpPr>
        <p:sp>
          <p:nvSpPr>
            <p:cNvPr id="48161" name="Text Box 6"/>
            <p:cNvSpPr txBox="1">
              <a:spLocks noChangeArrowheads="1"/>
            </p:cNvSpPr>
            <p:nvPr/>
          </p:nvSpPr>
          <p:spPr bwMode="auto">
            <a:xfrm>
              <a:off x="2863" y="2963"/>
              <a:ext cx="1750" cy="1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9pPr>
            </a:lstStyle>
            <a:p>
              <a:pPr eaLnBrk="1" hangingPunct="1"/>
              <a:r>
                <a:rPr lang="en-US" sz="2000" dirty="0" err="1">
                  <a:solidFill>
                    <a:srgbClr val="6600CC"/>
                  </a:solidFill>
                  <a:cs typeface="Arial" charset="0"/>
                </a:rPr>
                <a:t>int</a:t>
              </a:r>
              <a:r>
                <a:rPr lang="en-US" sz="2000" dirty="0">
                  <a:solidFill>
                    <a:srgbClr val="6600CC"/>
                  </a:solidFill>
                  <a:cs typeface="Arial" charset="0"/>
                </a:rPr>
                <a:t> main(void)</a:t>
              </a:r>
            </a:p>
            <a:p>
              <a:pPr eaLnBrk="1" hangingPunct="1"/>
              <a:r>
                <a:rPr lang="en-US" sz="2000" dirty="0">
                  <a:solidFill>
                    <a:srgbClr val="6600CC"/>
                  </a:solidFill>
                  <a:cs typeface="Arial" charset="0"/>
                </a:rPr>
                <a:t>{</a:t>
              </a:r>
            </a:p>
            <a:p>
              <a:pPr eaLnBrk="1" hangingPunct="1"/>
              <a:r>
                <a:rPr lang="en-US" sz="2000" dirty="0">
                  <a:solidFill>
                    <a:srgbClr val="6600CC"/>
                  </a:solidFill>
                  <a:cs typeface="Arial" charset="0"/>
                </a:rPr>
                <a:t>   </a:t>
              </a:r>
              <a:r>
                <a:rPr lang="en-US" sz="2000" dirty="0" err="1">
                  <a:solidFill>
                    <a:srgbClr val="6600CC"/>
                  </a:solidFill>
                  <a:cs typeface="Arial" charset="0"/>
                </a:rPr>
                <a:t>Rect</a:t>
              </a:r>
              <a:r>
                <a:rPr lang="en-US" sz="2000" dirty="0">
                  <a:solidFill>
                    <a:srgbClr val="6600CC"/>
                  </a:solidFill>
                  <a:cs typeface="Arial" charset="0"/>
                </a:rPr>
                <a:t>  r;</a:t>
              </a:r>
            </a:p>
            <a:p>
              <a:pPr eaLnBrk="1" hangingPunct="1"/>
              <a:endParaRPr lang="en-US" sz="1200" dirty="0">
                <a:solidFill>
                  <a:srgbClr val="6600CC"/>
                </a:solidFill>
                <a:cs typeface="Arial" charset="0"/>
              </a:endParaRPr>
            </a:p>
            <a:p>
              <a:pPr eaLnBrk="1" hangingPunct="1"/>
              <a:r>
                <a:rPr lang="en-US" sz="2000" dirty="0">
                  <a:solidFill>
                    <a:srgbClr val="6600CC"/>
                  </a:solidFill>
                  <a:cs typeface="Arial" charset="0"/>
                </a:rPr>
                <a:t>   </a:t>
              </a:r>
              <a:r>
                <a:rPr lang="en-US" sz="2000" dirty="0" err="1">
                  <a:solidFill>
                    <a:srgbClr val="6600CC"/>
                  </a:solidFill>
                  <a:cs typeface="Arial" charset="0"/>
                </a:rPr>
                <a:t>r.width</a:t>
              </a:r>
              <a:r>
                <a:rPr lang="en-US" sz="2000" dirty="0">
                  <a:solidFill>
                    <a:srgbClr val="6600CC"/>
                  </a:solidFill>
                  <a:cs typeface="Arial" charset="0"/>
                </a:rPr>
                <a:t> = 10;</a:t>
              </a:r>
            </a:p>
            <a:p>
              <a:pPr eaLnBrk="1" hangingPunct="1"/>
              <a:r>
                <a:rPr lang="en-US" sz="2000" dirty="0">
                  <a:solidFill>
                    <a:srgbClr val="6600CC"/>
                  </a:solidFill>
                  <a:cs typeface="Arial" charset="0"/>
                </a:rPr>
                <a:t>   </a:t>
              </a:r>
              <a:r>
                <a:rPr lang="en-US" sz="2000" dirty="0" err="1">
                  <a:solidFill>
                    <a:srgbClr val="6600CC"/>
                  </a:solidFill>
                  <a:cs typeface="Arial" charset="0"/>
                </a:rPr>
                <a:t>r.height</a:t>
              </a:r>
              <a:r>
                <a:rPr lang="en-US" sz="2000" dirty="0">
                  <a:solidFill>
                    <a:srgbClr val="6600CC"/>
                  </a:solidFill>
                  <a:cs typeface="Arial" charset="0"/>
                </a:rPr>
                <a:t> = 20;</a:t>
              </a:r>
            </a:p>
            <a:p>
              <a:pPr eaLnBrk="1" hangingPunct="1"/>
              <a:endParaRPr lang="en-US" sz="1000" dirty="0">
                <a:solidFill>
                  <a:srgbClr val="6600CC"/>
                </a:solidFill>
                <a:cs typeface="Arial" charset="0"/>
              </a:endParaRPr>
            </a:p>
            <a:p>
              <a:pPr eaLnBrk="1" hangingPunct="1"/>
              <a:r>
                <a:rPr lang="en-US" sz="2000" dirty="0">
                  <a:solidFill>
                    <a:srgbClr val="6600CC"/>
                  </a:solidFill>
                  <a:cs typeface="Arial" charset="0"/>
                </a:rPr>
                <a:t>   </a:t>
              </a:r>
              <a:r>
                <a:rPr lang="en-US" sz="2000" dirty="0" err="1">
                  <a:solidFill>
                    <a:srgbClr val="6600CC"/>
                  </a:solidFill>
                  <a:cs typeface="Arial" charset="0"/>
                </a:rPr>
                <a:t>cout</a:t>
              </a:r>
              <a:r>
                <a:rPr lang="en-US" sz="2000" dirty="0">
                  <a:solidFill>
                    <a:srgbClr val="6600CC"/>
                  </a:solidFill>
                  <a:cs typeface="Arial" charset="0"/>
                </a:rPr>
                <a:t> &lt;&lt; </a:t>
              </a:r>
              <a:r>
                <a:rPr lang="en-US" sz="2000" b="1" dirty="0" err="1">
                  <a:solidFill>
                    <a:srgbClr val="006666"/>
                  </a:solidFill>
                  <a:cs typeface="Arial" charset="0"/>
                </a:rPr>
                <a:t>r.</a:t>
              </a:r>
              <a:r>
                <a:rPr lang="en-US" sz="2000" dirty="0" err="1">
                  <a:solidFill>
                    <a:srgbClr val="006666"/>
                  </a:solidFill>
                  <a:cs typeface="Arial" charset="0"/>
                </a:rPr>
                <a:t>GetArea</a:t>
              </a:r>
              <a:r>
                <a:rPr lang="en-US" sz="2000" dirty="0">
                  <a:solidFill>
                    <a:srgbClr val="006666"/>
                  </a:solidFill>
                  <a:cs typeface="Arial" charset="0"/>
                </a:rPr>
                <a:t>();</a:t>
              </a:r>
            </a:p>
          </p:txBody>
        </p:sp>
        <p:sp>
          <p:nvSpPr>
            <p:cNvPr id="48162" name="Text Box 7"/>
            <p:cNvSpPr txBox="1">
              <a:spLocks noChangeArrowheads="1"/>
            </p:cNvSpPr>
            <p:nvPr/>
          </p:nvSpPr>
          <p:spPr bwMode="auto">
            <a:xfrm>
              <a:off x="3707" y="3927"/>
              <a:ext cx="116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9pPr>
            </a:lstStyle>
            <a:p>
              <a:pPr algn="ctr" eaLnBrk="1" hangingPunct="1"/>
              <a:endParaRPr lang="en-US" sz="3200">
                <a:solidFill>
                  <a:srgbClr val="006666"/>
                </a:solidFill>
                <a:cs typeface="Arial" charset="0"/>
              </a:endParaRPr>
            </a:p>
          </p:txBody>
        </p:sp>
      </p:grpSp>
      <p:sp>
        <p:nvSpPr>
          <p:cNvPr id="74760" name="Line 8"/>
          <p:cNvSpPr>
            <a:spLocks noChangeShapeType="1"/>
          </p:cNvSpPr>
          <p:nvPr/>
        </p:nvSpPr>
        <p:spPr bwMode="auto">
          <a:xfrm>
            <a:off x="342900" y="523875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grpSp>
        <p:nvGrpSpPr>
          <p:cNvPr id="3" name="Group 9"/>
          <p:cNvGrpSpPr>
            <a:grpSpLocks/>
          </p:cNvGrpSpPr>
          <p:nvPr/>
        </p:nvGrpSpPr>
        <p:grpSpPr bwMode="auto">
          <a:xfrm>
            <a:off x="4654413" y="3498645"/>
            <a:ext cx="2660650" cy="1630362"/>
            <a:chOff x="3014" y="2333"/>
            <a:chExt cx="1402" cy="1507"/>
          </a:xfrm>
        </p:grpSpPr>
        <p:sp>
          <p:nvSpPr>
            <p:cNvPr id="48159" name="Rectangle 10"/>
            <p:cNvSpPr>
              <a:spLocks noChangeArrowheads="1"/>
            </p:cNvSpPr>
            <p:nvPr/>
          </p:nvSpPr>
          <p:spPr bwMode="auto">
            <a:xfrm>
              <a:off x="3216" y="2400"/>
              <a:ext cx="1200" cy="1440"/>
            </a:xfrm>
            <a:prstGeom prst="rect">
              <a:avLst/>
            </a:prstGeom>
            <a:solidFill>
              <a:srgbClr val="CCFFCC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48160" name="Text Box 11"/>
            <p:cNvSpPr txBox="1">
              <a:spLocks noChangeArrowheads="1"/>
            </p:cNvSpPr>
            <p:nvPr/>
          </p:nvSpPr>
          <p:spPr bwMode="auto">
            <a:xfrm>
              <a:off x="3014" y="2333"/>
              <a:ext cx="210" cy="4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9pPr>
            </a:lstStyle>
            <a:p>
              <a:pPr eaLnBrk="1" hangingPunct="1"/>
              <a:r>
                <a:rPr lang="en-US" sz="1800">
                  <a:solidFill>
                    <a:schemeClr val="tx2"/>
                  </a:solidFill>
                </a:rPr>
                <a:t> </a:t>
              </a:r>
              <a:r>
                <a:rPr lang="en-US">
                  <a:solidFill>
                    <a:schemeClr val="tx2"/>
                  </a:solidFill>
                </a:rPr>
                <a:t>r</a:t>
              </a:r>
            </a:p>
          </p:txBody>
        </p:sp>
      </p:grpSp>
      <p:sp>
        <p:nvSpPr>
          <p:cNvPr id="74764" name="Text Box 12"/>
          <p:cNvSpPr txBox="1">
            <a:spLocks noChangeArrowheads="1"/>
          </p:cNvSpPr>
          <p:nvPr/>
        </p:nvSpPr>
        <p:spPr bwMode="auto">
          <a:xfrm>
            <a:off x="409575" y="790575"/>
            <a:ext cx="4464050" cy="3017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sz="2000" dirty="0">
                <a:solidFill>
                  <a:srgbClr val="006666"/>
                </a:solidFill>
                <a:cs typeface="Arial" charset="0"/>
              </a:rPr>
              <a:t> </a:t>
            </a:r>
          </a:p>
          <a:p>
            <a:pPr eaLnBrk="1" hangingPunct="1"/>
            <a:endParaRPr lang="en-US" sz="2000" dirty="0">
              <a:cs typeface="Arial" charset="0"/>
            </a:endParaRPr>
          </a:p>
          <a:p>
            <a:pPr eaLnBrk="1" hangingPunct="1"/>
            <a:r>
              <a:rPr lang="en-US" sz="2000" dirty="0">
                <a:solidFill>
                  <a:schemeClr val="accent2"/>
                </a:solidFill>
                <a:cs typeface="Arial" charset="0"/>
              </a:rPr>
              <a:t>    </a:t>
            </a:r>
            <a:r>
              <a:rPr lang="en-US" sz="2000" dirty="0" err="1">
                <a:solidFill>
                  <a:schemeClr val="accent2"/>
                </a:solidFill>
                <a:cs typeface="Arial" charset="0"/>
              </a:rPr>
              <a:t>int</a:t>
            </a:r>
            <a:r>
              <a:rPr lang="en-US" sz="2000" dirty="0">
                <a:solidFill>
                  <a:schemeClr val="accent2"/>
                </a:solidFill>
                <a:cs typeface="Arial" charset="0"/>
              </a:rPr>
              <a:t> </a:t>
            </a:r>
            <a:r>
              <a:rPr lang="en-US" sz="2000" dirty="0" err="1">
                <a:solidFill>
                  <a:schemeClr val="accent2"/>
                </a:solidFill>
                <a:cs typeface="Arial" charset="0"/>
              </a:rPr>
              <a:t>GetArea</a:t>
            </a:r>
            <a:r>
              <a:rPr lang="en-US" sz="2000" dirty="0">
                <a:solidFill>
                  <a:schemeClr val="accent2"/>
                </a:solidFill>
                <a:cs typeface="Arial" charset="0"/>
              </a:rPr>
              <a:t>()</a:t>
            </a:r>
          </a:p>
          <a:p>
            <a:pPr eaLnBrk="1" hangingPunct="1"/>
            <a:r>
              <a:rPr lang="en-US" sz="2000" dirty="0">
                <a:solidFill>
                  <a:schemeClr val="accent2"/>
                </a:solidFill>
                <a:cs typeface="Arial" charset="0"/>
              </a:rPr>
              <a:t>    { </a:t>
            </a:r>
          </a:p>
          <a:p>
            <a:pPr eaLnBrk="1" hangingPunct="1"/>
            <a:r>
              <a:rPr lang="en-US" sz="2000" dirty="0">
                <a:solidFill>
                  <a:schemeClr val="accent2"/>
                </a:solidFill>
                <a:cs typeface="Arial" charset="0"/>
              </a:rPr>
              <a:t>      </a:t>
            </a:r>
            <a:r>
              <a:rPr lang="en-US" sz="2000" dirty="0" err="1">
                <a:solidFill>
                  <a:schemeClr val="accent2"/>
                </a:solidFill>
                <a:cs typeface="Arial" charset="0"/>
              </a:rPr>
              <a:t>int</a:t>
            </a:r>
            <a:r>
              <a:rPr lang="en-US" sz="2000" dirty="0">
                <a:solidFill>
                  <a:schemeClr val="accent2"/>
                </a:solidFill>
                <a:cs typeface="Arial" charset="0"/>
              </a:rPr>
              <a:t> area = width * height;</a:t>
            </a:r>
          </a:p>
          <a:p>
            <a:pPr eaLnBrk="1" hangingPunct="1"/>
            <a:r>
              <a:rPr lang="en-US" sz="2000" dirty="0">
                <a:solidFill>
                  <a:schemeClr val="accent2"/>
                </a:solidFill>
                <a:cs typeface="Arial" charset="0"/>
              </a:rPr>
              <a:t>      return(area);</a:t>
            </a:r>
          </a:p>
          <a:p>
            <a:pPr eaLnBrk="1" hangingPunct="1"/>
            <a:r>
              <a:rPr lang="en-US" sz="2000" dirty="0">
                <a:solidFill>
                  <a:schemeClr val="accent2"/>
                </a:solidFill>
                <a:cs typeface="Arial" charset="0"/>
              </a:rPr>
              <a:t>    }</a:t>
            </a:r>
          </a:p>
          <a:p>
            <a:pPr eaLnBrk="1" hangingPunct="1"/>
            <a:endParaRPr lang="en-US" sz="1200" dirty="0">
              <a:solidFill>
                <a:schemeClr val="accent2"/>
              </a:solidFill>
              <a:cs typeface="Arial" charset="0"/>
            </a:endParaRPr>
          </a:p>
          <a:p>
            <a:pPr eaLnBrk="1" hangingPunct="1"/>
            <a:r>
              <a:rPr lang="en-US" sz="2000" dirty="0">
                <a:cs typeface="Arial" charset="0"/>
              </a:rPr>
              <a:t>    width</a:t>
            </a:r>
          </a:p>
          <a:p>
            <a:pPr eaLnBrk="1" hangingPunct="1"/>
            <a:r>
              <a:rPr lang="en-US" sz="2000" dirty="0">
                <a:cs typeface="Arial" charset="0"/>
              </a:rPr>
              <a:t>    height</a:t>
            </a:r>
          </a:p>
        </p:txBody>
      </p:sp>
      <p:sp>
        <p:nvSpPr>
          <p:cNvPr id="74765" name="Rectangle 13"/>
          <p:cNvSpPr>
            <a:spLocks noChangeArrowheads="1"/>
          </p:cNvSpPr>
          <p:nvPr/>
        </p:nvSpPr>
        <p:spPr bwMode="auto">
          <a:xfrm>
            <a:off x="5764213" y="4661868"/>
            <a:ext cx="1360487" cy="180975"/>
          </a:xfrm>
          <a:prstGeom prst="rect">
            <a:avLst/>
          </a:prstGeom>
          <a:solidFill>
            <a:srgbClr val="800000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74766" name="Rectangle 14"/>
          <p:cNvSpPr>
            <a:spLocks noChangeArrowheads="1"/>
          </p:cNvSpPr>
          <p:nvPr/>
        </p:nvSpPr>
        <p:spPr bwMode="auto">
          <a:xfrm>
            <a:off x="5764213" y="4890468"/>
            <a:ext cx="1370012" cy="171450"/>
          </a:xfrm>
          <a:prstGeom prst="rect">
            <a:avLst/>
          </a:prstGeom>
          <a:solidFill>
            <a:srgbClr val="800000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2400"/>
          </a:p>
        </p:txBody>
      </p:sp>
      <p:grpSp>
        <p:nvGrpSpPr>
          <p:cNvPr id="6" name="Group 5"/>
          <p:cNvGrpSpPr/>
          <p:nvPr/>
        </p:nvGrpSpPr>
        <p:grpSpPr>
          <a:xfrm>
            <a:off x="1444541" y="5055705"/>
            <a:ext cx="568133" cy="400110"/>
            <a:chOff x="1444541" y="5055705"/>
            <a:chExt cx="568133" cy="400110"/>
          </a:xfrm>
        </p:grpSpPr>
        <p:sp>
          <p:nvSpPr>
            <p:cNvPr id="47" name="Rectangle 3"/>
            <p:cNvSpPr>
              <a:spLocks noChangeArrowheads="1"/>
            </p:cNvSpPr>
            <p:nvPr/>
          </p:nvSpPr>
          <p:spPr bwMode="auto">
            <a:xfrm>
              <a:off x="1549676" y="5113502"/>
              <a:ext cx="462998" cy="322469"/>
            </a:xfrm>
            <a:prstGeom prst="rect">
              <a:avLst/>
            </a:prstGeom>
            <a:solidFill>
              <a:srgbClr val="FFFFEB"/>
            </a:solidFill>
            <a:ln w="2857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444541" y="5055705"/>
              <a:ext cx="5341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6600CC"/>
                  </a:solidFill>
                </a:rPr>
                <a:t>, s;</a:t>
              </a:r>
            </a:p>
          </p:txBody>
        </p:sp>
      </p:grpSp>
      <p:grpSp>
        <p:nvGrpSpPr>
          <p:cNvPr id="50" name="Group 9"/>
          <p:cNvGrpSpPr>
            <a:grpSpLocks/>
          </p:cNvGrpSpPr>
          <p:nvPr/>
        </p:nvGrpSpPr>
        <p:grpSpPr bwMode="auto">
          <a:xfrm>
            <a:off x="4647924" y="5158582"/>
            <a:ext cx="2660650" cy="1630362"/>
            <a:chOff x="3014" y="2333"/>
            <a:chExt cx="1402" cy="1507"/>
          </a:xfrm>
        </p:grpSpPr>
        <p:sp>
          <p:nvSpPr>
            <p:cNvPr id="51" name="Rectangle 10"/>
            <p:cNvSpPr>
              <a:spLocks noChangeArrowheads="1"/>
            </p:cNvSpPr>
            <p:nvPr/>
          </p:nvSpPr>
          <p:spPr bwMode="auto">
            <a:xfrm>
              <a:off x="3216" y="2400"/>
              <a:ext cx="1200" cy="1440"/>
            </a:xfrm>
            <a:prstGeom prst="rect">
              <a:avLst/>
            </a:prstGeom>
            <a:solidFill>
              <a:srgbClr val="CCFFCC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52" name="Text Box 11"/>
            <p:cNvSpPr txBox="1">
              <a:spLocks noChangeArrowheads="1"/>
            </p:cNvSpPr>
            <p:nvPr/>
          </p:nvSpPr>
          <p:spPr bwMode="auto">
            <a:xfrm>
              <a:off x="3014" y="2333"/>
              <a:ext cx="212" cy="4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9pPr>
            </a:lstStyle>
            <a:p>
              <a:pPr eaLnBrk="1" hangingPunct="1"/>
              <a:r>
                <a:rPr lang="en-US" sz="1800" dirty="0">
                  <a:solidFill>
                    <a:schemeClr val="tx2"/>
                  </a:solidFill>
                </a:rPr>
                <a:t> </a:t>
              </a:r>
              <a:r>
                <a:rPr lang="en-US" dirty="0">
                  <a:solidFill>
                    <a:schemeClr val="tx2"/>
                  </a:solidFill>
                </a:rPr>
                <a:t>s</a:t>
              </a:r>
            </a:p>
          </p:txBody>
        </p:sp>
      </p:grpSp>
      <p:sp>
        <p:nvSpPr>
          <p:cNvPr id="53" name="Rectangle 13"/>
          <p:cNvSpPr>
            <a:spLocks noChangeArrowheads="1"/>
          </p:cNvSpPr>
          <p:nvPr/>
        </p:nvSpPr>
        <p:spPr bwMode="auto">
          <a:xfrm>
            <a:off x="5757724" y="6321805"/>
            <a:ext cx="1360487" cy="180975"/>
          </a:xfrm>
          <a:prstGeom prst="rect">
            <a:avLst/>
          </a:prstGeom>
          <a:solidFill>
            <a:srgbClr val="800000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54" name="Rectangle 14"/>
          <p:cNvSpPr>
            <a:spLocks noChangeArrowheads="1"/>
          </p:cNvSpPr>
          <p:nvPr/>
        </p:nvSpPr>
        <p:spPr bwMode="auto">
          <a:xfrm>
            <a:off x="5757724" y="6550405"/>
            <a:ext cx="1370012" cy="171450"/>
          </a:xfrm>
          <a:prstGeom prst="rect">
            <a:avLst/>
          </a:prstGeom>
          <a:solidFill>
            <a:srgbClr val="800000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55" name="Text Box 12"/>
          <p:cNvSpPr txBox="1">
            <a:spLocks noChangeArrowheads="1"/>
          </p:cNvSpPr>
          <p:nvPr/>
        </p:nvSpPr>
        <p:spPr bwMode="auto">
          <a:xfrm>
            <a:off x="406124" y="793419"/>
            <a:ext cx="4464050" cy="3017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sz="2000" dirty="0">
                <a:solidFill>
                  <a:srgbClr val="006666"/>
                </a:solidFill>
                <a:cs typeface="Arial" charset="0"/>
              </a:rPr>
              <a:t> </a:t>
            </a:r>
          </a:p>
          <a:p>
            <a:pPr eaLnBrk="1" hangingPunct="1"/>
            <a:endParaRPr lang="en-US" sz="2000" dirty="0">
              <a:cs typeface="Arial" charset="0"/>
            </a:endParaRPr>
          </a:p>
          <a:p>
            <a:pPr eaLnBrk="1" hangingPunct="1"/>
            <a:r>
              <a:rPr lang="en-US" sz="2000" dirty="0">
                <a:solidFill>
                  <a:schemeClr val="accent2"/>
                </a:solidFill>
                <a:cs typeface="Arial" charset="0"/>
              </a:rPr>
              <a:t>    </a:t>
            </a:r>
            <a:r>
              <a:rPr lang="en-US" sz="2000" dirty="0" err="1">
                <a:solidFill>
                  <a:schemeClr val="accent2"/>
                </a:solidFill>
                <a:cs typeface="Arial" charset="0"/>
              </a:rPr>
              <a:t>int</a:t>
            </a:r>
            <a:r>
              <a:rPr lang="en-US" sz="2000" dirty="0">
                <a:solidFill>
                  <a:schemeClr val="accent2"/>
                </a:solidFill>
                <a:cs typeface="Arial" charset="0"/>
              </a:rPr>
              <a:t> </a:t>
            </a:r>
            <a:r>
              <a:rPr lang="en-US" sz="2000" dirty="0" err="1">
                <a:solidFill>
                  <a:schemeClr val="accent2"/>
                </a:solidFill>
                <a:cs typeface="Arial" charset="0"/>
              </a:rPr>
              <a:t>GetArea</a:t>
            </a:r>
            <a:r>
              <a:rPr lang="en-US" sz="2000" dirty="0">
                <a:solidFill>
                  <a:schemeClr val="accent2"/>
                </a:solidFill>
                <a:cs typeface="Arial" charset="0"/>
              </a:rPr>
              <a:t>()</a:t>
            </a:r>
          </a:p>
          <a:p>
            <a:pPr eaLnBrk="1" hangingPunct="1"/>
            <a:r>
              <a:rPr lang="en-US" sz="2000" dirty="0">
                <a:solidFill>
                  <a:schemeClr val="accent2"/>
                </a:solidFill>
                <a:cs typeface="Arial" charset="0"/>
              </a:rPr>
              <a:t>    { </a:t>
            </a:r>
          </a:p>
          <a:p>
            <a:pPr eaLnBrk="1" hangingPunct="1"/>
            <a:r>
              <a:rPr lang="en-US" sz="2000" dirty="0">
                <a:solidFill>
                  <a:schemeClr val="accent2"/>
                </a:solidFill>
                <a:cs typeface="Arial" charset="0"/>
              </a:rPr>
              <a:t>      </a:t>
            </a:r>
            <a:r>
              <a:rPr lang="en-US" sz="2000" dirty="0" err="1">
                <a:solidFill>
                  <a:schemeClr val="accent2"/>
                </a:solidFill>
                <a:cs typeface="Arial" charset="0"/>
              </a:rPr>
              <a:t>int</a:t>
            </a:r>
            <a:r>
              <a:rPr lang="en-US" sz="2000" dirty="0">
                <a:solidFill>
                  <a:schemeClr val="accent2"/>
                </a:solidFill>
                <a:cs typeface="Arial" charset="0"/>
              </a:rPr>
              <a:t> area = width * height;</a:t>
            </a:r>
          </a:p>
          <a:p>
            <a:pPr eaLnBrk="1" hangingPunct="1"/>
            <a:r>
              <a:rPr lang="en-US" sz="2000" dirty="0">
                <a:solidFill>
                  <a:schemeClr val="accent2"/>
                </a:solidFill>
                <a:cs typeface="Arial" charset="0"/>
              </a:rPr>
              <a:t>      return(area);</a:t>
            </a:r>
          </a:p>
          <a:p>
            <a:pPr eaLnBrk="1" hangingPunct="1"/>
            <a:r>
              <a:rPr lang="en-US" sz="2000" dirty="0">
                <a:solidFill>
                  <a:schemeClr val="accent2"/>
                </a:solidFill>
                <a:cs typeface="Arial" charset="0"/>
              </a:rPr>
              <a:t>    }</a:t>
            </a:r>
          </a:p>
          <a:p>
            <a:pPr eaLnBrk="1" hangingPunct="1"/>
            <a:endParaRPr lang="en-US" sz="1200" dirty="0">
              <a:solidFill>
                <a:schemeClr val="accent2"/>
              </a:solidFill>
              <a:cs typeface="Arial" charset="0"/>
            </a:endParaRPr>
          </a:p>
          <a:p>
            <a:pPr eaLnBrk="1" hangingPunct="1"/>
            <a:r>
              <a:rPr lang="en-US" sz="2000" dirty="0">
                <a:cs typeface="Arial" charset="0"/>
              </a:rPr>
              <a:t>    width</a:t>
            </a:r>
          </a:p>
          <a:p>
            <a:pPr eaLnBrk="1" hangingPunct="1"/>
            <a:r>
              <a:rPr lang="en-US" sz="2000" dirty="0">
                <a:cs typeface="Arial" charset="0"/>
              </a:rPr>
              <a:t>    height</a:t>
            </a:r>
          </a:p>
        </p:txBody>
      </p:sp>
      <p:sp>
        <p:nvSpPr>
          <p:cNvPr id="56" name="Rounded Rectangular Callout 55"/>
          <p:cNvSpPr/>
          <p:nvPr/>
        </p:nvSpPr>
        <p:spPr>
          <a:xfrm>
            <a:off x="5757724" y="617386"/>
            <a:ext cx="2819746" cy="2259165"/>
          </a:xfrm>
          <a:prstGeom prst="wedgeRoundRectCallout">
            <a:avLst>
              <a:gd name="adj1" fmla="val -42304"/>
              <a:gd name="adj2" fmla="val 85544"/>
              <a:gd name="adj3" fmla="val 16667"/>
            </a:avLst>
          </a:prstGeom>
          <a:solidFill>
            <a:srgbClr val="FCFCF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hangingPunct="1"/>
            <a:r>
              <a:rPr lang="en-US" sz="1800" dirty="0">
                <a:solidFill>
                  <a:schemeClr val="tx1"/>
                </a:solidFill>
              </a:rPr>
              <a:t>Each “instance” </a:t>
            </a:r>
            <a:r>
              <a:rPr lang="en-US" sz="1800" dirty="0">
                <a:solidFill>
                  <a:srgbClr val="FF0000"/>
                </a:solidFill>
              </a:rPr>
              <a:t>gets its own copy </a:t>
            </a:r>
            <a:r>
              <a:rPr lang="en-US" sz="1800" dirty="0">
                <a:solidFill>
                  <a:schemeClr val="tx1"/>
                </a:solidFill>
              </a:rPr>
              <a:t>of the </a:t>
            </a:r>
            <a:r>
              <a:rPr lang="en-US" sz="1800" dirty="0" err="1">
                <a:solidFill>
                  <a:srgbClr val="FF0000"/>
                </a:solidFill>
              </a:rPr>
              <a:t>GetArea</a:t>
            </a:r>
            <a:r>
              <a:rPr lang="en-US" sz="1800" dirty="0">
                <a:solidFill>
                  <a:srgbClr val="FF0000"/>
                </a:solidFill>
              </a:rPr>
              <a:t>() </a:t>
            </a:r>
            <a:r>
              <a:rPr lang="en-US" sz="1800" dirty="0">
                <a:solidFill>
                  <a:schemeClr val="tx1"/>
                </a:solidFill>
              </a:rPr>
              <a:t>function… </a:t>
            </a:r>
          </a:p>
          <a:p>
            <a:pPr algn="ctr" eaLnBrk="1" hangingPunct="1"/>
            <a:endParaRPr lang="en-US" sz="1800" dirty="0">
              <a:solidFill>
                <a:schemeClr val="tx1"/>
              </a:solidFill>
            </a:endParaRPr>
          </a:p>
          <a:p>
            <a:pPr algn="ctr" eaLnBrk="1" hangingPunct="1"/>
            <a:r>
              <a:rPr lang="en-US" sz="1800" dirty="0">
                <a:solidFill>
                  <a:schemeClr val="tx1"/>
                </a:solidFill>
              </a:rPr>
              <a:t>and its own </a:t>
            </a:r>
            <a:r>
              <a:rPr lang="en-US" sz="1800" dirty="0">
                <a:solidFill>
                  <a:srgbClr val="FF0000"/>
                </a:solidFill>
              </a:rPr>
              <a:t>width</a:t>
            </a:r>
            <a:r>
              <a:rPr lang="en-US" sz="1800" dirty="0">
                <a:solidFill>
                  <a:schemeClr val="tx1"/>
                </a:solidFill>
              </a:rPr>
              <a:t> and </a:t>
            </a:r>
            <a:r>
              <a:rPr lang="en-US" sz="1800" dirty="0">
                <a:solidFill>
                  <a:srgbClr val="FF0000"/>
                </a:solidFill>
              </a:rPr>
              <a:t>height</a:t>
            </a:r>
            <a:r>
              <a:rPr lang="en-US" sz="1800" dirty="0">
                <a:solidFill>
                  <a:schemeClr val="tx1"/>
                </a:solidFill>
              </a:rPr>
              <a:t> member variables.</a:t>
            </a:r>
          </a:p>
        </p:txBody>
      </p:sp>
      <p:sp>
        <p:nvSpPr>
          <p:cNvPr id="57" name="Rounded Rectangular Callout 56"/>
          <p:cNvSpPr/>
          <p:nvPr/>
        </p:nvSpPr>
        <p:spPr>
          <a:xfrm>
            <a:off x="2565261" y="1077949"/>
            <a:ext cx="2980773" cy="1709150"/>
          </a:xfrm>
          <a:prstGeom prst="wedgeRoundRectCallout">
            <a:avLst>
              <a:gd name="adj1" fmla="val -78736"/>
              <a:gd name="adj2" fmla="val 69600"/>
              <a:gd name="adj3" fmla="val 16667"/>
            </a:avLst>
          </a:prstGeom>
          <a:solidFill>
            <a:srgbClr val="FCFCF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hangingPunct="1"/>
            <a:r>
              <a:rPr lang="en-US" sz="1800" dirty="0">
                <a:solidFill>
                  <a:schemeClr val="tx1"/>
                </a:solidFill>
              </a:rPr>
              <a:t>You should </a:t>
            </a:r>
            <a:r>
              <a:rPr lang="en-US" sz="1800" dirty="0">
                <a:solidFill>
                  <a:srgbClr val="FF0000"/>
                </a:solidFill>
              </a:rPr>
              <a:t>ONLY</a:t>
            </a:r>
            <a:r>
              <a:rPr lang="en-US" sz="1800" dirty="0">
                <a:solidFill>
                  <a:schemeClr val="tx1"/>
                </a:solidFill>
              </a:rPr>
              <a:t> add a </a:t>
            </a:r>
            <a:r>
              <a:rPr lang="en-US" sz="1800" dirty="0">
                <a:solidFill>
                  <a:srgbClr val="FF0000"/>
                </a:solidFill>
              </a:rPr>
              <a:t>member variable</a:t>
            </a:r>
            <a:r>
              <a:rPr lang="en-US" sz="1800" dirty="0">
                <a:solidFill>
                  <a:schemeClr val="tx1"/>
                </a:solidFill>
              </a:rPr>
              <a:t> to your class if you want it to remember the value permanently.</a:t>
            </a:r>
          </a:p>
        </p:txBody>
      </p:sp>
      <p:sp>
        <p:nvSpPr>
          <p:cNvPr id="58" name="Rounded Rectangular Callout 57"/>
          <p:cNvSpPr/>
          <p:nvPr/>
        </p:nvSpPr>
        <p:spPr>
          <a:xfrm>
            <a:off x="5846176" y="1497458"/>
            <a:ext cx="3079164" cy="1709150"/>
          </a:xfrm>
          <a:prstGeom prst="wedgeRoundRectCallout">
            <a:avLst>
              <a:gd name="adj1" fmla="val -54061"/>
              <a:gd name="adj2" fmla="val 98095"/>
              <a:gd name="adj3" fmla="val 16667"/>
            </a:avLst>
          </a:prstGeom>
          <a:solidFill>
            <a:srgbClr val="FCFCF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hangingPunct="1"/>
            <a:r>
              <a:rPr lang="en-US" sz="1800" dirty="0">
                <a:solidFill>
                  <a:schemeClr val="tx1"/>
                </a:solidFill>
              </a:rPr>
              <a:t>On the other hand, </a:t>
            </a:r>
            <a:r>
              <a:rPr lang="en-US" sz="1800" dirty="0">
                <a:solidFill>
                  <a:srgbClr val="FF0000"/>
                </a:solidFill>
              </a:rPr>
              <a:t>ALWAYS</a:t>
            </a:r>
            <a:r>
              <a:rPr lang="en-US" sz="1800" dirty="0">
                <a:solidFill>
                  <a:schemeClr val="tx1"/>
                </a:solidFill>
              </a:rPr>
              <a:t> use </a:t>
            </a:r>
            <a:r>
              <a:rPr lang="en-US" sz="1800" dirty="0">
                <a:solidFill>
                  <a:srgbClr val="FF0000"/>
                </a:solidFill>
              </a:rPr>
              <a:t>local variables </a:t>
            </a:r>
            <a:r>
              <a:rPr lang="en-US" sz="1800" dirty="0">
                <a:solidFill>
                  <a:schemeClr val="tx1"/>
                </a:solidFill>
              </a:rPr>
              <a:t>for temporary computations.</a:t>
            </a:r>
          </a:p>
        </p:txBody>
      </p:sp>
      <p:sp>
        <p:nvSpPr>
          <p:cNvPr id="46" name="Rounded Rectangular Callout 45"/>
          <p:cNvSpPr/>
          <p:nvPr/>
        </p:nvSpPr>
        <p:spPr>
          <a:xfrm>
            <a:off x="1692828" y="2876551"/>
            <a:ext cx="3559176" cy="1364952"/>
          </a:xfrm>
          <a:prstGeom prst="wedgeRoundRectCallout">
            <a:avLst>
              <a:gd name="adj1" fmla="val -55352"/>
              <a:gd name="adj2" fmla="val 118154"/>
              <a:gd name="adj3" fmla="val 16667"/>
            </a:avLst>
          </a:prstGeom>
          <a:solidFill>
            <a:srgbClr val="FCFCF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hangingPunct="1"/>
            <a:r>
              <a:rPr lang="en-US" sz="1800" dirty="0">
                <a:solidFill>
                  <a:schemeClr val="tx1"/>
                </a:solidFill>
              </a:rPr>
              <a:t>And of course, I can define as many </a:t>
            </a:r>
            <a:r>
              <a:rPr lang="en-US" sz="1800" dirty="0" err="1">
                <a:solidFill>
                  <a:schemeClr val="tx1"/>
                </a:solidFill>
              </a:rPr>
              <a:t>Rect</a:t>
            </a:r>
            <a:r>
              <a:rPr lang="en-US" sz="1800" dirty="0">
                <a:solidFill>
                  <a:schemeClr val="tx1"/>
                </a:solidFill>
              </a:rPr>
              <a:t> objects as I like! </a:t>
            </a:r>
          </a:p>
        </p:txBody>
      </p:sp>
    </p:spTree>
    <p:extLst>
      <p:ext uri="{BB962C8B-B14F-4D97-AF65-F5344CB8AC3E}">
        <p14:creationId xmlns:p14="http://schemas.microsoft.com/office/powerpoint/2010/main" val="2510313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4.81481E-6 L 0.40451 0.2655 " pathEditMode="relative" rAng="0" ptsTypes="AA">
                                      <p:cBhvr>
                                        <p:cTn id="29" dur="2000" fill="hold"/>
                                        <p:tgtEl>
                                          <p:spTgt spid="747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226" y="13264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1" dur="2000" fill="hold"/>
                                        <p:tgtEl>
                                          <p:spTgt spid="74764"/>
                                        </p:tgtEl>
                                      </p:cBhvr>
                                      <p:by x="60000" y="6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1.85185E-6 L 0.40347 0.50926 " pathEditMode="relative" rAng="0" ptsTypes="AA">
                                      <p:cBhvr>
                                        <p:cTn id="43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174" y="25463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5" dur="2000" fill="hold"/>
                                        <p:tgtEl>
                                          <p:spTgt spid="55"/>
                                        </p:tgtEl>
                                      </p:cBhvr>
                                      <p:by x="60000" y="6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000"/>
                            </p:stCondLst>
                            <p:childTnLst>
                              <p:par>
                                <p:cTn id="4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000"/>
                            </p:stCondLst>
                            <p:childTnLst>
                              <p:par>
                                <p:cTn id="5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0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3.7037E-7 L 0.03368 0.14352 " pathEditMode="relative" rAng="0" ptsTypes="AA">
                                      <p:cBhvr>
                                        <p:cTn id="60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4" y="717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0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368 0.14352 L -0.03142 0.24051 " pathEditMode="relative" rAng="0" ptsTypes="AA">
                                      <p:cBhvr>
                                        <p:cTn id="64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64" y="483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0" presetClass="path" presetSubtype="0" accel="50000" decel="5000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142 0.24051 L 0.00434 0.38819 " pathEditMode="relative" rAng="0" ptsTypes="AA">
                                      <p:cBhvr>
                                        <p:cTn id="68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88" y="738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760" grpId="0" animBg="1"/>
      <p:bldP spid="74760" grpId="1" animBg="1"/>
      <p:bldP spid="74764" grpId="0"/>
      <p:bldP spid="74764" grpId="1"/>
      <p:bldP spid="74764" grpId="2"/>
      <p:bldP spid="74765" grpId="0" animBg="1"/>
      <p:bldP spid="74766" grpId="0" animBg="1"/>
      <p:bldP spid="53" grpId="0" animBg="1"/>
      <p:bldP spid="54" grpId="0" animBg="1"/>
      <p:bldP spid="55" grpId="0"/>
      <p:bldP spid="55" grpId="1"/>
      <p:bldP spid="55" grpId="2"/>
      <p:bldP spid="56" grpId="0" uiExpand="1" animBg="1"/>
      <p:bldP spid="56" grpId="1" animBg="1"/>
      <p:bldP spid="56" grpId="2" uiExpand="1" animBg="1"/>
      <p:bldP spid="56" grpId="3" animBg="1"/>
      <p:bldP spid="56" grpId="4" animBg="1"/>
      <p:bldP spid="57" grpId="0" animBg="1"/>
      <p:bldP spid="57" grpId="1" animBg="1"/>
      <p:bldP spid="58" grpId="0" animBg="1"/>
      <p:bldP spid="58" grpId="1" animBg="1"/>
      <p:bldP spid="46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ox 2"/>
          <p:cNvSpPr txBox="1">
            <a:spLocks noChangeArrowheads="1"/>
          </p:cNvSpPr>
          <p:nvPr/>
        </p:nvSpPr>
        <p:spPr bwMode="auto">
          <a:xfrm>
            <a:off x="5956300" y="4038599"/>
            <a:ext cx="3093107" cy="2722563"/>
          </a:xfrm>
          <a:prstGeom prst="rect">
            <a:avLst/>
          </a:prstGeom>
          <a:solidFill>
            <a:srgbClr val="FFFFEB"/>
          </a:solidFill>
          <a:ln w="28575" algn="ctr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sz="1800" dirty="0">
                <a:cs typeface="Arial" charset="0"/>
              </a:rPr>
              <a:t> </a:t>
            </a:r>
          </a:p>
        </p:txBody>
      </p:sp>
      <p:sp>
        <p:nvSpPr>
          <p:cNvPr id="11" name="Rectangle 3"/>
          <p:cNvSpPr>
            <a:spLocks noChangeArrowheads="1"/>
          </p:cNvSpPr>
          <p:nvPr/>
        </p:nvSpPr>
        <p:spPr bwMode="auto">
          <a:xfrm>
            <a:off x="84381" y="792163"/>
            <a:ext cx="5441776" cy="5969000"/>
          </a:xfrm>
          <a:prstGeom prst="rect">
            <a:avLst/>
          </a:prstGeom>
          <a:solidFill>
            <a:srgbClr val="FFFFEB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>
          <a:xfrm>
            <a:off x="-76200" y="-228600"/>
            <a:ext cx="8229600" cy="1143000"/>
          </a:xfrm>
          <a:noFill/>
        </p:spPr>
        <p:txBody>
          <a:bodyPr/>
          <a:lstStyle/>
          <a:p>
            <a:pPr eaLnBrk="1" hangingPunct="1"/>
            <a:r>
              <a:rPr lang="en-US"/>
              <a:t>Classes</a:t>
            </a:r>
          </a:p>
        </p:txBody>
      </p:sp>
      <p:sp>
        <p:nvSpPr>
          <p:cNvPr id="51203" name="Text Box 3"/>
          <p:cNvSpPr txBox="1">
            <a:spLocks noChangeArrowheads="1"/>
          </p:cNvSpPr>
          <p:nvPr/>
        </p:nvSpPr>
        <p:spPr bwMode="auto">
          <a:xfrm>
            <a:off x="96838" y="792163"/>
            <a:ext cx="4464050" cy="47397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sz="2200" dirty="0">
                <a:solidFill>
                  <a:srgbClr val="006666"/>
                </a:solidFill>
                <a:cs typeface="Arial" charset="0"/>
              </a:rPr>
              <a:t>class</a:t>
            </a:r>
            <a:r>
              <a:rPr lang="en-US" sz="2200" dirty="0">
                <a:cs typeface="Arial" charset="0"/>
              </a:rPr>
              <a:t> </a:t>
            </a:r>
            <a:r>
              <a:rPr lang="en-US" sz="2200" dirty="0" err="1">
                <a:cs typeface="Arial" charset="0"/>
              </a:rPr>
              <a:t>Rect</a:t>
            </a:r>
            <a:endParaRPr lang="en-US" sz="2200" dirty="0">
              <a:cs typeface="Arial" charset="0"/>
            </a:endParaRPr>
          </a:p>
          <a:p>
            <a:pPr eaLnBrk="1" hangingPunct="1"/>
            <a:r>
              <a:rPr lang="en-US" sz="2200" dirty="0">
                <a:cs typeface="Arial" charset="0"/>
              </a:rPr>
              <a:t>{</a:t>
            </a:r>
          </a:p>
          <a:p>
            <a:pPr eaLnBrk="1" hangingPunct="1"/>
            <a:endParaRPr lang="en-US" sz="1800" dirty="0">
              <a:cs typeface="Arial" charset="0"/>
            </a:endParaRPr>
          </a:p>
          <a:p>
            <a:pPr eaLnBrk="1" hangingPunct="1"/>
            <a:r>
              <a:rPr lang="en-US" sz="2200" dirty="0">
                <a:cs typeface="Arial" charset="0"/>
              </a:rPr>
              <a:t>    </a:t>
            </a:r>
            <a:r>
              <a:rPr lang="en-US" sz="2200" dirty="0" err="1">
                <a:cs typeface="Arial" charset="0"/>
              </a:rPr>
              <a:t>int</a:t>
            </a:r>
            <a:r>
              <a:rPr lang="en-US" sz="2200" dirty="0">
                <a:cs typeface="Arial" charset="0"/>
              </a:rPr>
              <a:t> </a:t>
            </a:r>
            <a:r>
              <a:rPr lang="en-US" sz="2200" dirty="0" err="1">
                <a:cs typeface="Arial" charset="0"/>
              </a:rPr>
              <a:t>GetArea</a:t>
            </a:r>
            <a:r>
              <a:rPr lang="en-US" sz="2200" dirty="0">
                <a:cs typeface="Arial" charset="0"/>
              </a:rPr>
              <a:t>()</a:t>
            </a:r>
          </a:p>
          <a:p>
            <a:pPr eaLnBrk="1" hangingPunct="1"/>
            <a:r>
              <a:rPr lang="en-US" sz="2200" dirty="0">
                <a:cs typeface="Arial" charset="0"/>
              </a:rPr>
              <a:t>    { </a:t>
            </a:r>
          </a:p>
          <a:p>
            <a:pPr eaLnBrk="1" hangingPunct="1"/>
            <a:r>
              <a:rPr lang="en-US" sz="2200" dirty="0">
                <a:cs typeface="Arial" charset="0"/>
              </a:rPr>
              <a:t>      </a:t>
            </a:r>
            <a:r>
              <a:rPr lang="en-US" sz="2200" dirty="0" err="1">
                <a:cs typeface="Arial" charset="0"/>
              </a:rPr>
              <a:t>int</a:t>
            </a:r>
            <a:r>
              <a:rPr lang="en-US" sz="2200" dirty="0">
                <a:cs typeface="Arial" charset="0"/>
              </a:rPr>
              <a:t> area = width * height;</a:t>
            </a:r>
          </a:p>
          <a:p>
            <a:pPr eaLnBrk="1" hangingPunct="1"/>
            <a:r>
              <a:rPr lang="en-US" sz="2200" dirty="0">
                <a:cs typeface="Arial" charset="0"/>
              </a:rPr>
              <a:t>      return(area);</a:t>
            </a:r>
          </a:p>
          <a:p>
            <a:pPr eaLnBrk="1" hangingPunct="1"/>
            <a:r>
              <a:rPr lang="en-US" sz="2200" dirty="0">
                <a:cs typeface="Arial" charset="0"/>
              </a:rPr>
              <a:t>    }</a:t>
            </a:r>
            <a:br>
              <a:rPr lang="en-US" sz="2200" dirty="0">
                <a:cs typeface="Arial" charset="0"/>
              </a:rPr>
            </a:br>
            <a:endParaRPr lang="en-US" sz="2200" dirty="0">
              <a:cs typeface="Arial" charset="0"/>
            </a:endParaRPr>
          </a:p>
          <a:p>
            <a:pPr eaLnBrk="1" hangingPunct="1"/>
            <a:endParaRPr lang="en-US" sz="2200" dirty="0">
              <a:cs typeface="Arial" charset="0"/>
            </a:endParaRPr>
          </a:p>
          <a:p>
            <a:pPr eaLnBrk="1" hangingPunct="1"/>
            <a:endParaRPr lang="en-US" sz="2200" dirty="0">
              <a:cs typeface="Arial" charset="0"/>
            </a:endParaRPr>
          </a:p>
          <a:p>
            <a:pPr eaLnBrk="1" hangingPunct="1"/>
            <a:endParaRPr lang="en-US" sz="2200" dirty="0">
              <a:cs typeface="Arial" charset="0"/>
            </a:endParaRPr>
          </a:p>
          <a:p>
            <a:pPr eaLnBrk="1" hangingPunct="1"/>
            <a:endParaRPr lang="en-US" sz="2200" dirty="0">
              <a:cs typeface="Arial" charset="0"/>
            </a:endParaRPr>
          </a:p>
          <a:p>
            <a:pPr eaLnBrk="1" hangingPunct="1"/>
            <a:endParaRPr lang="en-US" sz="1000" dirty="0">
              <a:cs typeface="Arial" charset="0"/>
            </a:endParaRPr>
          </a:p>
          <a:p>
            <a:pPr eaLnBrk="1" hangingPunct="1"/>
            <a:endParaRPr lang="en-US" sz="1000" dirty="0">
              <a:cs typeface="Arial" charset="0"/>
            </a:endParaRPr>
          </a:p>
        </p:txBody>
      </p:sp>
      <p:sp>
        <p:nvSpPr>
          <p:cNvPr id="51204" name="Text Box 4"/>
          <p:cNvSpPr txBox="1">
            <a:spLocks noChangeArrowheads="1"/>
          </p:cNvSpPr>
          <p:nvPr/>
        </p:nvSpPr>
        <p:spPr bwMode="auto">
          <a:xfrm>
            <a:off x="5956300" y="4038600"/>
            <a:ext cx="2987675" cy="210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sz="2200" dirty="0" err="1">
                <a:solidFill>
                  <a:srgbClr val="6600CC"/>
                </a:solidFill>
                <a:cs typeface="Arial" charset="0"/>
              </a:rPr>
              <a:t>int</a:t>
            </a:r>
            <a:r>
              <a:rPr lang="en-US" sz="2200" dirty="0">
                <a:solidFill>
                  <a:srgbClr val="6600CC"/>
                </a:solidFill>
                <a:cs typeface="Arial" charset="0"/>
              </a:rPr>
              <a:t> main(void)</a:t>
            </a:r>
          </a:p>
          <a:p>
            <a:pPr eaLnBrk="1" hangingPunct="1"/>
            <a:r>
              <a:rPr lang="en-US" sz="2200" dirty="0">
                <a:solidFill>
                  <a:srgbClr val="6600CC"/>
                </a:solidFill>
                <a:cs typeface="Arial" charset="0"/>
              </a:rPr>
              <a:t>{</a:t>
            </a:r>
          </a:p>
          <a:p>
            <a:pPr eaLnBrk="1" hangingPunct="1"/>
            <a:r>
              <a:rPr lang="en-US" sz="2200" dirty="0">
                <a:solidFill>
                  <a:srgbClr val="6600CC"/>
                </a:solidFill>
                <a:cs typeface="Arial" charset="0"/>
              </a:rPr>
              <a:t>   </a:t>
            </a:r>
            <a:r>
              <a:rPr lang="en-US" sz="2200" dirty="0" err="1">
                <a:solidFill>
                  <a:srgbClr val="6600CC"/>
                </a:solidFill>
                <a:cs typeface="Arial" charset="0"/>
              </a:rPr>
              <a:t>Rect</a:t>
            </a:r>
            <a:r>
              <a:rPr lang="en-US" sz="2200" dirty="0">
                <a:solidFill>
                  <a:srgbClr val="6600CC"/>
                </a:solidFill>
                <a:cs typeface="Arial" charset="0"/>
              </a:rPr>
              <a:t> r;</a:t>
            </a:r>
          </a:p>
          <a:p>
            <a:pPr eaLnBrk="1" hangingPunct="1"/>
            <a:r>
              <a:rPr lang="en-US" sz="2200" dirty="0">
                <a:solidFill>
                  <a:srgbClr val="6600CC"/>
                </a:solidFill>
                <a:cs typeface="Arial" charset="0"/>
              </a:rPr>
              <a:t>   </a:t>
            </a:r>
            <a:r>
              <a:rPr lang="en-US" sz="2200" dirty="0" err="1">
                <a:solidFill>
                  <a:srgbClr val="6600CC"/>
                </a:solidFill>
                <a:cs typeface="Arial" charset="0"/>
              </a:rPr>
              <a:t>r.width</a:t>
            </a:r>
            <a:r>
              <a:rPr lang="en-US" sz="2200" dirty="0">
                <a:solidFill>
                  <a:srgbClr val="6600CC"/>
                </a:solidFill>
                <a:cs typeface="Arial" charset="0"/>
              </a:rPr>
              <a:t> = 10;</a:t>
            </a:r>
          </a:p>
          <a:p>
            <a:pPr eaLnBrk="1" hangingPunct="1"/>
            <a:r>
              <a:rPr lang="en-US" sz="2200" dirty="0">
                <a:solidFill>
                  <a:srgbClr val="6600CC"/>
                </a:solidFill>
                <a:cs typeface="Arial" charset="0"/>
              </a:rPr>
              <a:t>   </a:t>
            </a:r>
            <a:r>
              <a:rPr lang="en-US" sz="2200" dirty="0" err="1">
                <a:solidFill>
                  <a:srgbClr val="6600CC"/>
                </a:solidFill>
                <a:cs typeface="Arial" charset="0"/>
              </a:rPr>
              <a:t>r.height</a:t>
            </a:r>
            <a:r>
              <a:rPr lang="en-US" sz="2200" dirty="0">
                <a:solidFill>
                  <a:srgbClr val="6600CC"/>
                </a:solidFill>
                <a:cs typeface="Arial" charset="0"/>
              </a:rPr>
              <a:t> = 20;</a:t>
            </a:r>
          </a:p>
          <a:p>
            <a:pPr eaLnBrk="1" hangingPunct="1"/>
            <a:r>
              <a:rPr lang="en-US" sz="2200" dirty="0">
                <a:solidFill>
                  <a:srgbClr val="6600CC"/>
                </a:solidFill>
                <a:cs typeface="Arial" charset="0"/>
              </a:rPr>
              <a:t>   </a:t>
            </a:r>
            <a:r>
              <a:rPr lang="en-US" sz="2200" dirty="0" err="1">
                <a:solidFill>
                  <a:srgbClr val="6600CC"/>
                </a:solidFill>
                <a:cs typeface="Arial" charset="0"/>
              </a:rPr>
              <a:t>cout</a:t>
            </a:r>
            <a:r>
              <a:rPr lang="en-US" sz="2200" dirty="0">
                <a:solidFill>
                  <a:srgbClr val="6600CC"/>
                </a:solidFill>
                <a:cs typeface="Arial" charset="0"/>
              </a:rPr>
              <a:t> &lt;&lt; </a:t>
            </a:r>
            <a:r>
              <a:rPr lang="en-US" sz="2200" dirty="0" err="1">
                <a:solidFill>
                  <a:srgbClr val="006666"/>
                </a:solidFill>
                <a:cs typeface="Arial" charset="0"/>
              </a:rPr>
              <a:t>r.</a:t>
            </a:r>
            <a:r>
              <a:rPr lang="en-US" sz="2200" dirty="0" err="1">
                <a:solidFill>
                  <a:srgbClr val="6600CC"/>
                </a:solidFill>
                <a:cs typeface="Arial" charset="0"/>
              </a:rPr>
              <a:t>GetArea</a:t>
            </a:r>
            <a:r>
              <a:rPr lang="en-US" sz="2200" dirty="0">
                <a:solidFill>
                  <a:srgbClr val="6600CC"/>
                </a:solidFill>
                <a:cs typeface="Arial" charset="0"/>
              </a:rPr>
              <a:t>();</a:t>
            </a:r>
          </a:p>
        </p:txBody>
      </p:sp>
      <p:sp>
        <p:nvSpPr>
          <p:cNvPr id="77829" name="Text Box 5"/>
          <p:cNvSpPr txBox="1">
            <a:spLocks noChangeArrowheads="1"/>
          </p:cNvSpPr>
          <p:nvPr/>
        </p:nvSpPr>
        <p:spPr bwMode="auto">
          <a:xfrm>
            <a:off x="5804452" y="911225"/>
            <a:ext cx="3110948" cy="1815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2800" dirty="0">
                <a:cs typeface="Arial" charset="0"/>
              </a:rPr>
              <a:t>We can add as many member functions as we like to our class…</a:t>
            </a:r>
          </a:p>
        </p:txBody>
      </p:sp>
      <p:sp>
        <p:nvSpPr>
          <p:cNvPr id="51206" name="Text Box 6"/>
          <p:cNvSpPr txBox="1">
            <a:spLocks noChangeArrowheads="1"/>
          </p:cNvSpPr>
          <p:nvPr/>
        </p:nvSpPr>
        <p:spPr bwMode="auto">
          <a:xfrm>
            <a:off x="846138" y="6473825"/>
            <a:ext cx="290512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2800">
                <a:cs typeface="Arial" charset="0"/>
              </a:rPr>
              <a:t> </a:t>
            </a:r>
          </a:p>
        </p:txBody>
      </p:sp>
      <p:sp>
        <p:nvSpPr>
          <p:cNvPr id="77831" name="Rectangle 7"/>
          <p:cNvSpPr>
            <a:spLocks noChangeArrowheads="1"/>
          </p:cNvSpPr>
          <p:nvPr/>
        </p:nvSpPr>
        <p:spPr bwMode="auto">
          <a:xfrm>
            <a:off x="66675" y="3586163"/>
            <a:ext cx="4572000" cy="1096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sz="2200">
                <a:cs typeface="Arial" charset="0"/>
              </a:rPr>
              <a:t>    int width;</a:t>
            </a:r>
          </a:p>
          <a:p>
            <a:r>
              <a:rPr lang="en-US" sz="2200">
                <a:cs typeface="Arial" charset="0"/>
              </a:rPr>
              <a:t>    int height;</a:t>
            </a:r>
          </a:p>
          <a:p>
            <a:r>
              <a:rPr lang="en-US" sz="2200">
                <a:cs typeface="Arial" charset="0"/>
              </a:rPr>
              <a:t>};</a:t>
            </a:r>
          </a:p>
        </p:txBody>
      </p:sp>
      <p:sp>
        <p:nvSpPr>
          <p:cNvPr id="77832" name="Rectangle 8"/>
          <p:cNvSpPr>
            <a:spLocks noChangeArrowheads="1"/>
          </p:cNvSpPr>
          <p:nvPr/>
        </p:nvSpPr>
        <p:spPr bwMode="auto">
          <a:xfrm>
            <a:off x="381000" y="3488634"/>
            <a:ext cx="5276850" cy="210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sz="2200">
                <a:cs typeface="Arial" charset="0"/>
              </a:rPr>
              <a:t>void Initialize(</a:t>
            </a:r>
            <a:r>
              <a:rPr lang="en-US" sz="2200" dirty="0" err="1">
                <a:cs typeface="Arial" charset="0"/>
              </a:rPr>
              <a:t>int</a:t>
            </a:r>
            <a:r>
              <a:rPr lang="en-US" sz="2200" dirty="0">
                <a:cs typeface="Arial" charset="0"/>
              </a:rPr>
              <a:t> </a:t>
            </a:r>
            <a:r>
              <a:rPr lang="en-US" sz="2200" dirty="0" err="1">
                <a:cs typeface="Arial" charset="0"/>
              </a:rPr>
              <a:t>startW</a:t>
            </a:r>
            <a:r>
              <a:rPr lang="en-US" sz="2200" dirty="0">
                <a:cs typeface="Arial" charset="0"/>
              </a:rPr>
              <a:t>, </a:t>
            </a:r>
            <a:r>
              <a:rPr lang="en-US" sz="2200" dirty="0" err="1">
                <a:cs typeface="Arial" charset="0"/>
              </a:rPr>
              <a:t>int</a:t>
            </a:r>
            <a:r>
              <a:rPr lang="en-US" sz="2200" dirty="0">
                <a:cs typeface="Arial" charset="0"/>
              </a:rPr>
              <a:t> </a:t>
            </a:r>
            <a:r>
              <a:rPr lang="en-US" sz="2200" dirty="0" err="1">
                <a:cs typeface="Arial" charset="0"/>
              </a:rPr>
              <a:t>startH</a:t>
            </a:r>
            <a:r>
              <a:rPr lang="en-US" sz="2200" dirty="0">
                <a:cs typeface="Arial" charset="0"/>
              </a:rPr>
              <a:t>)</a:t>
            </a:r>
          </a:p>
          <a:p>
            <a:r>
              <a:rPr lang="en-US" sz="2200" dirty="0">
                <a:cs typeface="Arial" charset="0"/>
              </a:rPr>
              <a:t>{ </a:t>
            </a:r>
          </a:p>
          <a:p>
            <a:r>
              <a:rPr lang="en-US" sz="2200" dirty="0">
                <a:cs typeface="Arial" charset="0"/>
              </a:rPr>
              <a:t>   width = </a:t>
            </a:r>
            <a:r>
              <a:rPr lang="en-US" sz="2200" dirty="0" err="1">
                <a:cs typeface="Arial" charset="0"/>
              </a:rPr>
              <a:t>startW</a:t>
            </a:r>
            <a:r>
              <a:rPr lang="en-US" sz="2200" dirty="0">
                <a:cs typeface="Arial" charset="0"/>
              </a:rPr>
              <a:t>;</a:t>
            </a:r>
          </a:p>
          <a:p>
            <a:r>
              <a:rPr lang="en-US" sz="2200" dirty="0">
                <a:cs typeface="Arial" charset="0"/>
              </a:rPr>
              <a:t>   height = </a:t>
            </a:r>
            <a:r>
              <a:rPr lang="en-US" sz="2200" dirty="0" err="1">
                <a:cs typeface="Arial" charset="0"/>
              </a:rPr>
              <a:t>startH</a:t>
            </a:r>
            <a:r>
              <a:rPr lang="en-US" sz="2200" dirty="0">
                <a:cs typeface="Arial" charset="0"/>
              </a:rPr>
              <a:t>;</a:t>
            </a:r>
          </a:p>
          <a:p>
            <a:r>
              <a:rPr lang="en-US" sz="2200" dirty="0">
                <a:cs typeface="Arial" charset="0"/>
              </a:rPr>
              <a:t>}</a:t>
            </a:r>
            <a:br>
              <a:rPr lang="en-US" sz="2200" dirty="0">
                <a:cs typeface="Arial" charset="0"/>
              </a:rPr>
            </a:br>
            <a:endParaRPr lang="en-US" sz="2200" dirty="0">
              <a:cs typeface="Arial" charset="0"/>
            </a:endParaRPr>
          </a:p>
        </p:txBody>
      </p:sp>
      <p:sp>
        <p:nvSpPr>
          <p:cNvPr id="77833" name="Rectangle 9"/>
          <p:cNvSpPr>
            <a:spLocks noChangeArrowheads="1"/>
          </p:cNvSpPr>
          <p:nvPr/>
        </p:nvSpPr>
        <p:spPr bwMode="auto">
          <a:xfrm>
            <a:off x="6296025" y="5105400"/>
            <a:ext cx="2209800" cy="666750"/>
          </a:xfrm>
          <a:prstGeom prst="rect">
            <a:avLst/>
          </a:prstGeom>
          <a:solidFill>
            <a:srgbClr val="FFFFEB">
              <a:alpha val="94901"/>
            </a:srgbClr>
          </a:solidFill>
          <a:ln w="38100" algn="ctr">
            <a:solidFill>
              <a:srgbClr val="FFFFEB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en-US" sz="2400"/>
          </a:p>
        </p:txBody>
      </p:sp>
      <p:sp>
        <p:nvSpPr>
          <p:cNvPr id="77834" name="Text Box 10"/>
          <p:cNvSpPr txBox="1">
            <a:spLocks noChangeArrowheads="1"/>
          </p:cNvSpPr>
          <p:nvPr/>
        </p:nvSpPr>
        <p:spPr bwMode="auto">
          <a:xfrm>
            <a:off x="6235700" y="5211763"/>
            <a:ext cx="2574925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2200">
                <a:solidFill>
                  <a:srgbClr val="006666"/>
                </a:solidFill>
                <a:cs typeface="Arial" charset="0"/>
              </a:rPr>
              <a:t>r.Initialize(10,20);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3.08048E-6 L 0.00139 0.29209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778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" y="145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78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78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778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77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829" grpId="0"/>
      <p:bldP spid="77831" grpId="0"/>
      <p:bldP spid="77832" grpId="0"/>
      <p:bldP spid="77833" grpId="0" animBg="1"/>
      <p:bldP spid="77834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3"/>
          <p:cNvSpPr>
            <a:spLocks noChangeArrowheads="1"/>
          </p:cNvSpPr>
          <p:nvPr/>
        </p:nvSpPr>
        <p:spPr bwMode="auto">
          <a:xfrm>
            <a:off x="84381" y="792163"/>
            <a:ext cx="5441776" cy="5969000"/>
          </a:xfrm>
          <a:prstGeom prst="rect">
            <a:avLst/>
          </a:prstGeom>
          <a:solidFill>
            <a:srgbClr val="FFFFEB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20" name="Text Box 3"/>
          <p:cNvSpPr txBox="1">
            <a:spLocks noChangeArrowheads="1"/>
          </p:cNvSpPr>
          <p:nvPr/>
        </p:nvSpPr>
        <p:spPr bwMode="auto">
          <a:xfrm>
            <a:off x="96838" y="792163"/>
            <a:ext cx="4464050" cy="47397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sz="2200" dirty="0">
                <a:solidFill>
                  <a:srgbClr val="006666"/>
                </a:solidFill>
                <a:cs typeface="Arial" charset="0"/>
              </a:rPr>
              <a:t>class</a:t>
            </a:r>
            <a:r>
              <a:rPr lang="en-US" sz="2200" dirty="0">
                <a:cs typeface="Arial" charset="0"/>
              </a:rPr>
              <a:t> </a:t>
            </a:r>
            <a:r>
              <a:rPr lang="en-US" sz="2200" dirty="0" err="1">
                <a:cs typeface="Arial" charset="0"/>
              </a:rPr>
              <a:t>Rect</a:t>
            </a:r>
            <a:endParaRPr lang="en-US" sz="2200" dirty="0">
              <a:cs typeface="Arial" charset="0"/>
            </a:endParaRPr>
          </a:p>
          <a:p>
            <a:pPr eaLnBrk="1" hangingPunct="1"/>
            <a:r>
              <a:rPr lang="en-US" sz="2200" dirty="0">
                <a:cs typeface="Arial" charset="0"/>
              </a:rPr>
              <a:t>{</a:t>
            </a:r>
          </a:p>
          <a:p>
            <a:pPr eaLnBrk="1" hangingPunct="1"/>
            <a:endParaRPr lang="en-US" sz="1800" dirty="0">
              <a:cs typeface="Arial" charset="0"/>
            </a:endParaRPr>
          </a:p>
          <a:p>
            <a:pPr eaLnBrk="1" hangingPunct="1"/>
            <a:r>
              <a:rPr lang="en-US" sz="2200" dirty="0">
                <a:cs typeface="Arial" charset="0"/>
              </a:rPr>
              <a:t>    </a:t>
            </a:r>
            <a:r>
              <a:rPr lang="en-US" sz="2200" dirty="0" err="1">
                <a:cs typeface="Arial" charset="0"/>
              </a:rPr>
              <a:t>int</a:t>
            </a:r>
            <a:r>
              <a:rPr lang="en-US" sz="2200" dirty="0">
                <a:cs typeface="Arial" charset="0"/>
              </a:rPr>
              <a:t> </a:t>
            </a:r>
            <a:r>
              <a:rPr lang="en-US" sz="2200" dirty="0" err="1">
                <a:cs typeface="Arial" charset="0"/>
              </a:rPr>
              <a:t>GetArea</a:t>
            </a:r>
            <a:r>
              <a:rPr lang="en-US" sz="2200" dirty="0">
                <a:cs typeface="Arial" charset="0"/>
              </a:rPr>
              <a:t>()</a:t>
            </a:r>
          </a:p>
          <a:p>
            <a:pPr eaLnBrk="1" hangingPunct="1"/>
            <a:r>
              <a:rPr lang="en-US" sz="2200" dirty="0">
                <a:cs typeface="Arial" charset="0"/>
              </a:rPr>
              <a:t>    { </a:t>
            </a:r>
          </a:p>
          <a:p>
            <a:pPr eaLnBrk="1" hangingPunct="1"/>
            <a:r>
              <a:rPr lang="en-US" sz="2200" dirty="0">
                <a:cs typeface="Arial" charset="0"/>
              </a:rPr>
              <a:t>      </a:t>
            </a:r>
            <a:r>
              <a:rPr lang="en-US" sz="2200" dirty="0" err="1">
                <a:cs typeface="Arial" charset="0"/>
              </a:rPr>
              <a:t>int</a:t>
            </a:r>
            <a:r>
              <a:rPr lang="en-US" sz="2200" dirty="0">
                <a:cs typeface="Arial" charset="0"/>
              </a:rPr>
              <a:t> area = width * height;</a:t>
            </a:r>
          </a:p>
          <a:p>
            <a:pPr eaLnBrk="1" hangingPunct="1"/>
            <a:r>
              <a:rPr lang="en-US" sz="2200" dirty="0">
                <a:cs typeface="Arial" charset="0"/>
              </a:rPr>
              <a:t>      return(area);</a:t>
            </a:r>
          </a:p>
          <a:p>
            <a:pPr eaLnBrk="1" hangingPunct="1"/>
            <a:r>
              <a:rPr lang="en-US" sz="2200" dirty="0">
                <a:cs typeface="Arial" charset="0"/>
              </a:rPr>
              <a:t>    }</a:t>
            </a:r>
            <a:br>
              <a:rPr lang="en-US" sz="2200" dirty="0">
                <a:cs typeface="Arial" charset="0"/>
              </a:rPr>
            </a:br>
            <a:endParaRPr lang="en-US" sz="2200" dirty="0">
              <a:cs typeface="Arial" charset="0"/>
            </a:endParaRPr>
          </a:p>
          <a:p>
            <a:pPr eaLnBrk="1" hangingPunct="1"/>
            <a:endParaRPr lang="en-US" sz="2200" dirty="0">
              <a:cs typeface="Arial" charset="0"/>
            </a:endParaRPr>
          </a:p>
          <a:p>
            <a:pPr eaLnBrk="1" hangingPunct="1"/>
            <a:endParaRPr lang="en-US" sz="2200" dirty="0">
              <a:cs typeface="Arial" charset="0"/>
            </a:endParaRPr>
          </a:p>
          <a:p>
            <a:pPr eaLnBrk="1" hangingPunct="1"/>
            <a:endParaRPr lang="en-US" sz="2200" dirty="0">
              <a:cs typeface="Arial" charset="0"/>
            </a:endParaRPr>
          </a:p>
          <a:p>
            <a:pPr eaLnBrk="1" hangingPunct="1"/>
            <a:endParaRPr lang="en-US" sz="2200" dirty="0">
              <a:cs typeface="Arial" charset="0"/>
            </a:endParaRPr>
          </a:p>
          <a:p>
            <a:pPr eaLnBrk="1" hangingPunct="1"/>
            <a:endParaRPr lang="en-US" sz="1000" dirty="0">
              <a:cs typeface="Arial" charset="0"/>
            </a:endParaRPr>
          </a:p>
          <a:p>
            <a:pPr eaLnBrk="1" hangingPunct="1"/>
            <a:endParaRPr lang="en-US" sz="1000" dirty="0">
              <a:cs typeface="Arial" charset="0"/>
            </a:endParaRPr>
          </a:p>
        </p:txBody>
      </p:sp>
      <p:sp>
        <p:nvSpPr>
          <p:cNvPr id="52226" name="Text Box 2"/>
          <p:cNvSpPr txBox="1">
            <a:spLocks noChangeArrowheads="1"/>
          </p:cNvSpPr>
          <p:nvPr/>
        </p:nvSpPr>
        <p:spPr bwMode="auto">
          <a:xfrm>
            <a:off x="5956300" y="4727575"/>
            <a:ext cx="3105150" cy="2052638"/>
          </a:xfrm>
          <a:prstGeom prst="rect">
            <a:avLst/>
          </a:prstGeom>
          <a:solidFill>
            <a:srgbClr val="FFFFEB"/>
          </a:solidFill>
          <a:ln w="28575" algn="ctr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sz="1800" dirty="0" err="1">
                <a:cs typeface="Arial" charset="0"/>
              </a:rPr>
              <a:t>int</a:t>
            </a:r>
            <a:r>
              <a:rPr lang="en-US" sz="1800" dirty="0">
                <a:cs typeface="Arial" charset="0"/>
              </a:rPr>
              <a:t> main(void)</a:t>
            </a:r>
          </a:p>
          <a:p>
            <a:pPr eaLnBrk="1" hangingPunct="1"/>
            <a:r>
              <a:rPr lang="en-US" sz="1800" dirty="0">
                <a:cs typeface="Arial" charset="0"/>
              </a:rPr>
              <a:t>{</a:t>
            </a:r>
          </a:p>
          <a:p>
            <a:pPr eaLnBrk="1" hangingPunct="1"/>
            <a:r>
              <a:rPr lang="en-US" sz="1800" dirty="0">
                <a:cs typeface="Arial" charset="0"/>
              </a:rPr>
              <a:t>   </a:t>
            </a:r>
            <a:r>
              <a:rPr lang="en-US" sz="1800" dirty="0" err="1">
                <a:cs typeface="Arial" charset="0"/>
              </a:rPr>
              <a:t>Rect</a:t>
            </a:r>
            <a:r>
              <a:rPr lang="en-US" sz="1800" dirty="0">
                <a:cs typeface="Arial" charset="0"/>
              </a:rPr>
              <a:t> r;</a:t>
            </a:r>
          </a:p>
          <a:p>
            <a:pPr eaLnBrk="1" hangingPunct="1"/>
            <a:r>
              <a:rPr lang="en-US" sz="1800" dirty="0">
                <a:cs typeface="Arial" charset="0"/>
              </a:rPr>
              <a:t>   </a:t>
            </a:r>
          </a:p>
          <a:p>
            <a:pPr eaLnBrk="1" hangingPunct="1"/>
            <a:r>
              <a:rPr lang="en-US" sz="1800" dirty="0">
                <a:cs typeface="Arial" charset="0"/>
              </a:rPr>
              <a:t>   </a:t>
            </a:r>
            <a:r>
              <a:rPr lang="en-US" sz="1800" dirty="0" err="1">
                <a:cs typeface="Arial" charset="0"/>
              </a:rPr>
              <a:t>r.</a:t>
            </a:r>
            <a:r>
              <a:rPr lang="en-US" sz="1800" dirty="0" err="1">
                <a:solidFill>
                  <a:srgbClr val="6600CC"/>
                </a:solidFill>
                <a:cs typeface="Arial" charset="0"/>
              </a:rPr>
              <a:t>Initialize</a:t>
            </a:r>
            <a:r>
              <a:rPr lang="en-US" sz="1800" dirty="0">
                <a:cs typeface="Arial" charset="0"/>
              </a:rPr>
              <a:t>(10,7);</a:t>
            </a:r>
          </a:p>
          <a:p>
            <a:pPr eaLnBrk="1" hangingPunct="1"/>
            <a:r>
              <a:rPr lang="en-US" sz="1800" dirty="0">
                <a:cs typeface="Arial" charset="0"/>
              </a:rPr>
              <a:t>   </a:t>
            </a:r>
            <a:r>
              <a:rPr lang="en-US" sz="1800" dirty="0" err="1">
                <a:cs typeface="Arial" charset="0"/>
              </a:rPr>
              <a:t>cout</a:t>
            </a:r>
            <a:r>
              <a:rPr lang="en-US" sz="1800" dirty="0">
                <a:cs typeface="Arial" charset="0"/>
              </a:rPr>
              <a:t> &lt;&lt; </a:t>
            </a:r>
            <a:r>
              <a:rPr lang="en-US" sz="1800" dirty="0" err="1">
                <a:cs typeface="Arial" charset="0"/>
              </a:rPr>
              <a:t>r.</a:t>
            </a:r>
            <a:r>
              <a:rPr lang="en-US" sz="1800" dirty="0" err="1">
                <a:solidFill>
                  <a:srgbClr val="6600CC"/>
                </a:solidFill>
                <a:cs typeface="Arial" charset="0"/>
              </a:rPr>
              <a:t>GetArea</a:t>
            </a:r>
            <a:r>
              <a:rPr lang="en-US" sz="1800" dirty="0">
                <a:cs typeface="Arial" charset="0"/>
              </a:rPr>
              <a:t>();</a:t>
            </a:r>
          </a:p>
          <a:p>
            <a:pPr eaLnBrk="1" hangingPunct="1"/>
            <a:r>
              <a:rPr lang="en-US" sz="1800" dirty="0">
                <a:cs typeface="Arial" charset="0"/>
              </a:rPr>
              <a:t> </a:t>
            </a:r>
          </a:p>
        </p:txBody>
      </p:sp>
      <p:sp>
        <p:nvSpPr>
          <p:cNvPr id="52227" name="Rectangle 3"/>
          <p:cNvSpPr>
            <a:spLocks noGrp="1" noChangeArrowheads="1"/>
          </p:cNvSpPr>
          <p:nvPr>
            <p:ph type="title"/>
          </p:nvPr>
        </p:nvSpPr>
        <p:spPr>
          <a:xfrm>
            <a:off x="-685800" y="-228600"/>
            <a:ext cx="8229600" cy="1143000"/>
          </a:xfrm>
          <a:noFill/>
        </p:spPr>
        <p:txBody>
          <a:bodyPr/>
          <a:lstStyle/>
          <a:p>
            <a:pPr eaLnBrk="1" hangingPunct="1"/>
            <a:r>
              <a:rPr lang="en-US"/>
              <a:t>Public vs. Private</a:t>
            </a:r>
          </a:p>
        </p:txBody>
      </p:sp>
      <p:sp>
        <p:nvSpPr>
          <p:cNvPr id="79877" name="Text Box 5"/>
          <p:cNvSpPr txBox="1">
            <a:spLocks noChangeArrowheads="1"/>
          </p:cNvSpPr>
          <p:nvPr/>
        </p:nvSpPr>
        <p:spPr bwMode="auto">
          <a:xfrm>
            <a:off x="5895974" y="704850"/>
            <a:ext cx="3095625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dirty="0">
                <a:cs typeface="Arial" charset="0"/>
              </a:rPr>
              <a:t>Oh, and there’re two more things we have to add to make </a:t>
            </a:r>
            <a:r>
              <a:rPr lang="en-US">
                <a:cs typeface="Arial" charset="0"/>
              </a:rPr>
              <a:t>our syntax </a:t>
            </a:r>
            <a:r>
              <a:rPr lang="en-US">
                <a:solidFill>
                  <a:srgbClr val="FF0000"/>
                </a:solidFill>
                <a:cs typeface="Arial" charset="0"/>
              </a:rPr>
              <a:t>correct</a:t>
            </a:r>
            <a:r>
              <a:rPr lang="en-US" dirty="0">
                <a:cs typeface="Arial" charset="0"/>
              </a:rPr>
              <a:t>…</a:t>
            </a:r>
          </a:p>
        </p:txBody>
      </p:sp>
      <p:sp>
        <p:nvSpPr>
          <p:cNvPr id="52230" name="Text Box 6"/>
          <p:cNvSpPr txBox="1">
            <a:spLocks noChangeArrowheads="1"/>
          </p:cNvSpPr>
          <p:nvPr/>
        </p:nvSpPr>
        <p:spPr bwMode="auto">
          <a:xfrm>
            <a:off x="846138" y="6473825"/>
            <a:ext cx="290512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2800">
                <a:cs typeface="Arial" charset="0"/>
              </a:rPr>
              <a:t> </a:t>
            </a:r>
          </a:p>
        </p:txBody>
      </p:sp>
      <p:sp>
        <p:nvSpPr>
          <p:cNvPr id="52231" name="Rectangle 7"/>
          <p:cNvSpPr>
            <a:spLocks noChangeArrowheads="1"/>
          </p:cNvSpPr>
          <p:nvPr/>
        </p:nvSpPr>
        <p:spPr bwMode="auto">
          <a:xfrm>
            <a:off x="96492" y="5582478"/>
            <a:ext cx="4572000" cy="1096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sz="2200">
                <a:cs typeface="Arial" charset="0"/>
              </a:rPr>
              <a:t>    </a:t>
            </a:r>
            <a:r>
              <a:rPr lang="en-US" sz="2200" dirty="0" err="1">
                <a:cs typeface="Arial" charset="0"/>
              </a:rPr>
              <a:t>int</a:t>
            </a:r>
            <a:r>
              <a:rPr lang="en-US" sz="2200" dirty="0">
                <a:cs typeface="Arial" charset="0"/>
              </a:rPr>
              <a:t> width;</a:t>
            </a:r>
          </a:p>
          <a:p>
            <a:r>
              <a:rPr lang="en-US" sz="2200" dirty="0">
                <a:cs typeface="Arial" charset="0"/>
              </a:rPr>
              <a:t>    </a:t>
            </a:r>
            <a:r>
              <a:rPr lang="en-US" sz="2200" dirty="0" err="1">
                <a:cs typeface="Arial" charset="0"/>
              </a:rPr>
              <a:t>int</a:t>
            </a:r>
            <a:r>
              <a:rPr lang="en-US" sz="2200" dirty="0">
                <a:cs typeface="Arial" charset="0"/>
              </a:rPr>
              <a:t> height;</a:t>
            </a:r>
          </a:p>
          <a:p>
            <a:r>
              <a:rPr lang="en-US" sz="2200" dirty="0">
                <a:cs typeface="Arial" charset="0"/>
              </a:rPr>
              <a:t>};</a:t>
            </a:r>
          </a:p>
        </p:txBody>
      </p:sp>
      <p:sp>
        <p:nvSpPr>
          <p:cNvPr id="79881" name="Text Box 9"/>
          <p:cNvSpPr txBox="1">
            <a:spLocks noChangeArrowheads="1"/>
          </p:cNvSpPr>
          <p:nvPr/>
        </p:nvSpPr>
        <p:spPr bwMode="auto">
          <a:xfrm>
            <a:off x="123825" y="1347374"/>
            <a:ext cx="11049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dirty="0">
                <a:solidFill>
                  <a:srgbClr val="FF3300"/>
                </a:solidFill>
                <a:cs typeface="Arial" charset="0"/>
              </a:rPr>
              <a:t>public:</a:t>
            </a:r>
          </a:p>
        </p:txBody>
      </p:sp>
      <p:sp>
        <p:nvSpPr>
          <p:cNvPr id="79888" name="Text Box 16"/>
          <p:cNvSpPr txBox="1">
            <a:spLocks noChangeArrowheads="1"/>
          </p:cNvSpPr>
          <p:nvPr/>
        </p:nvSpPr>
        <p:spPr bwMode="auto">
          <a:xfrm>
            <a:off x="122583" y="5147435"/>
            <a:ext cx="12827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dirty="0">
                <a:solidFill>
                  <a:srgbClr val="FF3300"/>
                </a:solidFill>
                <a:cs typeface="Arial" charset="0"/>
              </a:rPr>
              <a:t>private:</a:t>
            </a:r>
          </a:p>
        </p:txBody>
      </p:sp>
      <p:sp>
        <p:nvSpPr>
          <p:cNvPr id="21" name="Rectangle 8"/>
          <p:cNvSpPr>
            <a:spLocks noChangeArrowheads="1"/>
          </p:cNvSpPr>
          <p:nvPr/>
        </p:nvSpPr>
        <p:spPr bwMode="auto">
          <a:xfrm>
            <a:off x="381000" y="3488634"/>
            <a:ext cx="5276850" cy="210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sz="2200" dirty="0">
                <a:cs typeface="Arial" charset="0"/>
              </a:rPr>
              <a:t>void Initialize(</a:t>
            </a:r>
            <a:r>
              <a:rPr lang="en-US" sz="2200" dirty="0" err="1">
                <a:cs typeface="Arial" charset="0"/>
              </a:rPr>
              <a:t>int</a:t>
            </a:r>
            <a:r>
              <a:rPr lang="en-US" sz="2200" dirty="0">
                <a:cs typeface="Arial" charset="0"/>
              </a:rPr>
              <a:t> </a:t>
            </a:r>
            <a:r>
              <a:rPr lang="en-US" sz="2200" dirty="0" err="1">
                <a:cs typeface="Arial" charset="0"/>
              </a:rPr>
              <a:t>startW</a:t>
            </a:r>
            <a:r>
              <a:rPr lang="en-US" sz="2200" dirty="0">
                <a:cs typeface="Arial" charset="0"/>
              </a:rPr>
              <a:t>, </a:t>
            </a:r>
            <a:r>
              <a:rPr lang="en-US" sz="2200" dirty="0" err="1">
                <a:cs typeface="Arial" charset="0"/>
              </a:rPr>
              <a:t>int</a:t>
            </a:r>
            <a:r>
              <a:rPr lang="en-US" sz="2200" dirty="0">
                <a:cs typeface="Arial" charset="0"/>
              </a:rPr>
              <a:t> </a:t>
            </a:r>
            <a:r>
              <a:rPr lang="en-US" sz="2200" dirty="0" err="1">
                <a:cs typeface="Arial" charset="0"/>
              </a:rPr>
              <a:t>startH</a:t>
            </a:r>
            <a:r>
              <a:rPr lang="en-US" sz="2200" dirty="0">
                <a:cs typeface="Arial" charset="0"/>
              </a:rPr>
              <a:t>)</a:t>
            </a:r>
          </a:p>
          <a:p>
            <a:r>
              <a:rPr lang="en-US" sz="2200" dirty="0">
                <a:cs typeface="Arial" charset="0"/>
              </a:rPr>
              <a:t>{ </a:t>
            </a:r>
          </a:p>
          <a:p>
            <a:r>
              <a:rPr lang="en-US" sz="2200" dirty="0">
                <a:cs typeface="Arial" charset="0"/>
              </a:rPr>
              <a:t>   width = </a:t>
            </a:r>
            <a:r>
              <a:rPr lang="en-US" sz="2200" dirty="0" err="1">
                <a:cs typeface="Arial" charset="0"/>
              </a:rPr>
              <a:t>startW</a:t>
            </a:r>
            <a:r>
              <a:rPr lang="en-US" sz="2200" dirty="0">
                <a:cs typeface="Arial" charset="0"/>
              </a:rPr>
              <a:t>;</a:t>
            </a:r>
          </a:p>
          <a:p>
            <a:r>
              <a:rPr lang="en-US" sz="2200" dirty="0">
                <a:cs typeface="Arial" charset="0"/>
              </a:rPr>
              <a:t>   height = </a:t>
            </a:r>
            <a:r>
              <a:rPr lang="en-US" sz="2200" dirty="0" err="1">
                <a:cs typeface="Arial" charset="0"/>
              </a:rPr>
              <a:t>startH</a:t>
            </a:r>
            <a:r>
              <a:rPr lang="en-US" sz="2200" dirty="0">
                <a:cs typeface="Arial" charset="0"/>
              </a:rPr>
              <a:t>;</a:t>
            </a:r>
          </a:p>
          <a:p>
            <a:r>
              <a:rPr lang="en-US" sz="2200" dirty="0">
                <a:cs typeface="Arial" charset="0"/>
              </a:rPr>
              <a:t>}</a:t>
            </a:r>
            <a:br>
              <a:rPr lang="en-US" sz="2200" dirty="0">
                <a:cs typeface="Arial" charset="0"/>
              </a:rPr>
            </a:br>
            <a:endParaRPr lang="en-US" sz="2200" dirty="0">
              <a:cs typeface="Arial" charset="0"/>
            </a:endParaRPr>
          </a:p>
        </p:txBody>
      </p:sp>
      <p:sp>
        <p:nvSpPr>
          <p:cNvPr id="22" name="Rounded Rectangular Callout 21"/>
          <p:cNvSpPr/>
          <p:nvPr/>
        </p:nvSpPr>
        <p:spPr>
          <a:xfrm>
            <a:off x="4094439" y="50130"/>
            <a:ext cx="3866804" cy="1820050"/>
          </a:xfrm>
          <a:prstGeom prst="wedgeRoundRectCallout">
            <a:avLst>
              <a:gd name="adj1" fmla="val -125502"/>
              <a:gd name="adj2" fmla="val 34382"/>
              <a:gd name="adj3" fmla="val 16667"/>
            </a:avLst>
          </a:prstGeom>
          <a:solidFill>
            <a:srgbClr val="FCFCF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hangingPunct="1"/>
            <a:r>
              <a:rPr lang="en-US" dirty="0">
                <a:solidFill>
                  <a:schemeClr val="tx1"/>
                </a:solidFill>
              </a:rPr>
              <a:t>The </a:t>
            </a:r>
            <a:r>
              <a:rPr lang="en-US" dirty="0">
                <a:solidFill>
                  <a:srgbClr val="FF0000"/>
                </a:solidFill>
              </a:rPr>
              <a:t>public</a:t>
            </a:r>
            <a:r>
              <a:rPr lang="en-US" dirty="0">
                <a:solidFill>
                  <a:schemeClr val="tx1"/>
                </a:solidFill>
              </a:rPr>
              <a:t> keyword tells C++ what part of your class you want to expose publicly…</a:t>
            </a:r>
            <a:br>
              <a:rPr lang="en-US" dirty="0">
                <a:solidFill>
                  <a:schemeClr val="tx1"/>
                </a:solidFill>
              </a:rPr>
            </a:br>
            <a:endParaRPr lang="en-US" sz="1200" dirty="0">
              <a:solidFill>
                <a:schemeClr val="tx1"/>
              </a:solidFill>
            </a:endParaRPr>
          </a:p>
          <a:p>
            <a:pPr algn="ctr" eaLnBrk="1" hangingPunct="1"/>
            <a:r>
              <a:rPr lang="en-US" dirty="0">
                <a:solidFill>
                  <a:schemeClr val="tx1"/>
                </a:solidFill>
              </a:rPr>
              <a:t>This is how you </a:t>
            </a:r>
            <a:r>
              <a:rPr lang="en-US" dirty="0">
                <a:solidFill>
                  <a:srgbClr val="FF0000"/>
                </a:solidFill>
              </a:rPr>
              <a:t>“interface” </a:t>
            </a:r>
            <a:r>
              <a:rPr lang="en-US" dirty="0">
                <a:solidFill>
                  <a:schemeClr val="tx1"/>
                </a:solidFill>
              </a:rPr>
              <a:t>with it!</a:t>
            </a:r>
          </a:p>
        </p:txBody>
      </p:sp>
      <p:sp>
        <p:nvSpPr>
          <p:cNvPr id="23" name="Rounded Rectangular Callout 22"/>
          <p:cNvSpPr/>
          <p:nvPr/>
        </p:nvSpPr>
        <p:spPr>
          <a:xfrm>
            <a:off x="4823309" y="1870180"/>
            <a:ext cx="3866804" cy="1564411"/>
          </a:xfrm>
          <a:prstGeom prst="wedgeRoundRectCallout">
            <a:avLst>
              <a:gd name="adj1" fmla="val -113935"/>
              <a:gd name="adj2" fmla="val -45359"/>
              <a:gd name="adj3" fmla="val 16667"/>
            </a:avLst>
          </a:prstGeom>
          <a:solidFill>
            <a:srgbClr val="FCFCF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hangingPunct="1"/>
            <a:r>
              <a:rPr lang="en-US" dirty="0">
                <a:solidFill>
                  <a:schemeClr val="tx1"/>
                </a:solidFill>
              </a:rPr>
              <a:t>Since </a:t>
            </a:r>
            <a:r>
              <a:rPr lang="en-US" dirty="0" err="1">
                <a:solidFill>
                  <a:srgbClr val="FF0000"/>
                </a:solidFill>
              </a:rPr>
              <a:t>GetArea</a:t>
            </a:r>
            <a:r>
              <a:rPr lang="en-US" dirty="0">
                <a:solidFill>
                  <a:srgbClr val="FF0000"/>
                </a:solidFill>
              </a:rPr>
              <a:t>() </a:t>
            </a:r>
            <a:r>
              <a:rPr lang="en-US" dirty="0">
                <a:solidFill>
                  <a:schemeClr val="tx1"/>
                </a:solidFill>
              </a:rPr>
              <a:t>is in the public section, it can be used by all parts of your program.</a:t>
            </a:r>
          </a:p>
        </p:txBody>
      </p:sp>
      <p:sp>
        <p:nvSpPr>
          <p:cNvPr id="24" name="Rounded Rectangular Callout 23"/>
          <p:cNvSpPr/>
          <p:nvPr/>
        </p:nvSpPr>
        <p:spPr>
          <a:xfrm>
            <a:off x="1405283" y="4775063"/>
            <a:ext cx="3866804" cy="1564411"/>
          </a:xfrm>
          <a:prstGeom prst="wedgeRoundRectCallout">
            <a:avLst>
              <a:gd name="adj1" fmla="val 76273"/>
              <a:gd name="adj2" fmla="val 42952"/>
              <a:gd name="adj3" fmla="val 16667"/>
            </a:avLst>
          </a:prstGeom>
          <a:solidFill>
            <a:srgbClr val="FCFCF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hangingPunct="1"/>
            <a:r>
              <a:rPr lang="en-US" dirty="0">
                <a:solidFill>
                  <a:schemeClr val="tx1"/>
                </a:solidFill>
              </a:rPr>
              <a:t>And here we see our main() function using the </a:t>
            </a:r>
            <a:r>
              <a:rPr lang="en-US" dirty="0" err="1">
                <a:solidFill>
                  <a:srgbClr val="FF0000"/>
                </a:solidFill>
              </a:rPr>
              <a:t>GetArea</a:t>
            </a:r>
            <a:r>
              <a:rPr lang="en-US" dirty="0">
                <a:solidFill>
                  <a:srgbClr val="FF0000"/>
                </a:solidFill>
              </a:rPr>
              <a:t>() </a:t>
            </a:r>
            <a:r>
              <a:rPr lang="en-US" dirty="0">
                <a:solidFill>
                  <a:schemeClr val="tx1"/>
                </a:solidFill>
              </a:rPr>
              <a:t>function!</a:t>
            </a:r>
          </a:p>
        </p:txBody>
      </p:sp>
      <p:sp>
        <p:nvSpPr>
          <p:cNvPr id="25" name="Rounded Rectangular Callout 24"/>
          <p:cNvSpPr/>
          <p:nvPr/>
        </p:nvSpPr>
        <p:spPr>
          <a:xfrm>
            <a:off x="4896196" y="1614541"/>
            <a:ext cx="3866804" cy="1564411"/>
          </a:xfrm>
          <a:prstGeom prst="wedgeRoundRectCallout">
            <a:avLst>
              <a:gd name="adj1" fmla="val -123959"/>
              <a:gd name="adj2" fmla="val 75989"/>
              <a:gd name="adj3" fmla="val 16667"/>
            </a:avLst>
          </a:prstGeom>
          <a:solidFill>
            <a:srgbClr val="FCFCF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hangingPunct="1"/>
            <a:r>
              <a:rPr lang="en-US" dirty="0">
                <a:solidFill>
                  <a:schemeClr val="tx1"/>
                </a:solidFill>
              </a:rPr>
              <a:t>Similarly, since </a:t>
            </a:r>
            <a:r>
              <a:rPr lang="en-US" dirty="0">
                <a:solidFill>
                  <a:srgbClr val="FF0000"/>
                </a:solidFill>
              </a:rPr>
              <a:t>Initialize() </a:t>
            </a:r>
            <a:r>
              <a:rPr lang="en-US" dirty="0">
                <a:solidFill>
                  <a:schemeClr val="tx1"/>
                </a:solidFill>
              </a:rPr>
              <a:t>is in the public section, it can be used by all parts of your program.</a:t>
            </a:r>
          </a:p>
        </p:txBody>
      </p:sp>
      <p:sp>
        <p:nvSpPr>
          <p:cNvPr id="26" name="Rounded Rectangular Callout 25"/>
          <p:cNvSpPr/>
          <p:nvPr/>
        </p:nvSpPr>
        <p:spPr>
          <a:xfrm>
            <a:off x="5364853" y="3488634"/>
            <a:ext cx="3033712" cy="1564411"/>
          </a:xfrm>
          <a:prstGeom prst="wedgeRoundRectCallout">
            <a:avLst>
              <a:gd name="adj1" fmla="val -10219"/>
              <a:gd name="adj2" fmla="val 101402"/>
              <a:gd name="adj3" fmla="val 16667"/>
            </a:avLst>
          </a:prstGeom>
          <a:solidFill>
            <a:srgbClr val="FCFCF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hangingPunct="1"/>
            <a:r>
              <a:rPr lang="en-US" dirty="0">
                <a:solidFill>
                  <a:schemeClr val="tx1"/>
                </a:solidFill>
              </a:rPr>
              <a:t>And here we see our main() function using the </a:t>
            </a:r>
            <a:r>
              <a:rPr lang="en-US" dirty="0">
                <a:solidFill>
                  <a:srgbClr val="FF0000"/>
                </a:solidFill>
              </a:rPr>
              <a:t>Initialize() </a:t>
            </a:r>
            <a:r>
              <a:rPr lang="en-US" dirty="0">
                <a:solidFill>
                  <a:schemeClr val="tx1"/>
                </a:solidFill>
              </a:rPr>
              <a:t>function!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98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98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98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98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877" grpId="0"/>
      <p:bldP spid="79877" grpId="1"/>
      <p:bldP spid="79881" grpId="0"/>
      <p:bldP spid="79888" grpId="0"/>
      <p:bldP spid="22" grpId="0" animBg="1"/>
      <p:bldP spid="22" grpId="1" animBg="1"/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  <p:bldP spid="26" grpId="0" animBg="1"/>
      <p:bldP spid="26" grpId="1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3"/>
          <p:cNvSpPr>
            <a:spLocks noChangeArrowheads="1"/>
          </p:cNvSpPr>
          <p:nvPr/>
        </p:nvSpPr>
        <p:spPr bwMode="auto">
          <a:xfrm>
            <a:off x="84381" y="792163"/>
            <a:ext cx="5441776" cy="5969000"/>
          </a:xfrm>
          <a:prstGeom prst="rect">
            <a:avLst/>
          </a:prstGeom>
          <a:solidFill>
            <a:srgbClr val="FFFFEB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20" name="Text Box 3"/>
          <p:cNvSpPr txBox="1">
            <a:spLocks noChangeArrowheads="1"/>
          </p:cNvSpPr>
          <p:nvPr/>
        </p:nvSpPr>
        <p:spPr bwMode="auto">
          <a:xfrm>
            <a:off x="96838" y="792163"/>
            <a:ext cx="4464050" cy="47397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sz="2200" dirty="0">
                <a:solidFill>
                  <a:srgbClr val="006666"/>
                </a:solidFill>
                <a:cs typeface="Arial" charset="0"/>
              </a:rPr>
              <a:t>class</a:t>
            </a:r>
            <a:r>
              <a:rPr lang="en-US" sz="2200" dirty="0">
                <a:cs typeface="Arial" charset="0"/>
              </a:rPr>
              <a:t> </a:t>
            </a:r>
            <a:r>
              <a:rPr lang="en-US" sz="2200" dirty="0" err="1">
                <a:cs typeface="Arial" charset="0"/>
              </a:rPr>
              <a:t>Rect</a:t>
            </a:r>
            <a:endParaRPr lang="en-US" sz="2200" dirty="0">
              <a:cs typeface="Arial" charset="0"/>
            </a:endParaRPr>
          </a:p>
          <a:p>
            <a:pPr eaLnBrk="1" hangingPunct="1"/>
            <a:r>
              <a:rPr lang="en-US" sz="2200" dirty="0">
                <a:cs typeface="Arial" charset="0"/>
              </a:rPr>
              <a:t>{</a:t>
            </a:r>
          </a:p>
          <a:p>
            <a:pPr eaLnBrk="1" hangingPunct="1"/>
            <a:endParaRPr lang="en-US" sz="1800" dirty="0">
              <a:cs typeface="Arial" charset="0"/>
            </a:endParaRPr>
          </a:p>
          <a:p>
            <a:pPr eaLnBrk="1" hangingPunct="1"/>
            <a:r>
              <a:rPr lang="en-US" sz="2200" dirty="0">
                <a:cs typeface="Arial" charset="0"/>
              </a:rPr>
              <a:t>    </a:t>
            </a:r>
            <a:r>
              <a:rPr lang="en-US" sz="2200" dirty="0" err="1">
                <a:cs typeface="Arial" charset="0"/>
              </a:rPr>
              <a:t>int</a:t>
            </a:r>
            <a:r>
              <a:rPr lang="en-US" sz="2200" dirty="0">
                <a:cs typeface="Arial" charset="0"/>
              </a:rPr>
              <a:t> </a:t>
            </a:r>
            <a:r>
              <a:rPr lang="en-US" sz="2200" dirty="0" err="1">
                <a:cs typeface="Arial" charset="0"/>
              </a:rPr>
              <a:t>GetArea</a:t>
            </a:r>
            <a:r>
              <a:rPr lang="en-US" sz="2200" dirty="0">
                <a:cs typeface="Arial" charset="0"/>
              </a:rPr>
              <a:t>()</a:t>
            </a:r>
          </a:p>
          <a:p>
            <a:pPr eaLnBrk="1" hangingPunct="1"/>
            <a:r>
              <a:rPr lang="en-US" sz="2200" dirty="0">
                <a:cs typeface="Arial" charset="0"/>
              </a:rPr>
              <a:t>    { </a:t>
            </a:r>
          </a:p>
          <a:p>
            <a:pPr eaLnBrk="1" hangingPunct="1"/>
            <a:r>
              <a:rPr lang="en-US" sz="2200" dirty="0">
                <a:cs typeface="Arial" charset="0"/>
              </a:rPr>
              <a:t>      </a:t>
            </a:r>
            <a:r>
              <a:rPr lang="en-US" sz="2200" dirty="0" err="1">
                <a:cs typeface="Arial" charset="0"/>
              </a:rPr>
              <a:t>int</a:t>
            </a:r>
            <a:r>
              <a:rPr lang="en-US" sz="2200" dirty="0">
                <a:cs typeface="Arial" charset="0"/>
              </a:rPr>
              <a:t> area = width * height;</a:t>
            </a:r>
          </a:p>
          <a:p>
            <a:pPr eaLnBrk="1" hangingPunct="1"/>
            <a:r>
              <a:rPr lang="en-US" sz="2200" dirty="0">
                <a:cs typeface="Arial" charset="0"/>
              </a:rPr>
              <a:t>      return(area);</a:t>
            </a:r>
          </a:p>
          <a:p>
            <a:pPr eaLnBrk="1" hangingPunct="1"/>
            <a:r>
              <a:rPr lang="en-US" sz="2200" dirty="0">
                <a:cs typeface="Arial" charset="0"/>
              </a:rPr>
              <a:t>    }</a:t>
            </a:r>
            <a:br>
              <a:rPr lang="en-US" sz="2200" dirty="0">
                <a:cs typeface="Arial" charset="0"/>
              </a:rPr>
            </a:br>
            <a:endParaRPr lang="en-US" sz="2200" dirty="0">
              <a:cs typeface="Arial" charset="0"/>
            </a:endParaRPr>
          </a:p>
          <a:p>
            <a:pPr eaLnBrk="1" hangingPunct="1"/>
            <a:endParaRPr lang="en-US" sz="2200" dirty="0">
              <a:cs typeface="Arial" charset="0"/>
            </a:endParaRPr>
          </a:p>
          <a:p>
            <a:pPr eaLnBrk="1" hangingPunct="1"/>
            <a:endParaRPr lang="en-US" sz="2200" dirty="0">
              <a:cs typeface="Arial" charset="0"/>
            </a:endParaRPr>
          </a:p>
          <a:p>
            <a:pPr eaLnBrk="1" hangingPunct="1"/>
            <a:endParaRPr lang="en-US" sz="2200" dirty="0">
              <a:cs typeface="Arial" charset="0"/>
            </a:endParaRPr>
          </a:p>
          <a:p>
            <a:pPr eaLnBrk="1" hangingPunct="1"/>
            <a:endParaRPr lang="en-US" sz="2200" dirty="0">
              <a:cs typeface="Arial" charset="0"/>
            </a:endParaRPr>
          </a:p>
          <a:p>
            <a:pPr eaLnBrk="1" hangingPunct="1"/>
            <a:endParaRPr lang="en-US" sz="1000" dirty="0">
              <a:cs typeface="Arial" charset="0"/>
            </a:endParaRPr>
          </a:p>
          <a:p>
            <a:pPr eaLnBrk="1" hangingPunct="1"/>
            <a:endParaRPr lang="en-US" sz="1000" dirty="0">
              <a:cs typeface="Arial" charset="0"/>
            </a:endParaRPr>
          </a:p>
        </p:txBody>
      </p:sp>
      <p:sp>
        <p:nvSpPr>
          <p:cNvPr id="52226" name="Text Box 2"/>
          <p:cNvSpPr txBox="1">
            <a:spLocks noChangeArrowheads="1"/>
          </p:cNvSpPr>
          <p:nvPr/>
        </p:nvSpPr>
        <p:spPr bwMode="auto">
          <a:xfrm>
            <a:off x="5956300" y="4727575"/>
            <a:ext cx="3105150" cy="2052638"/>
          </a:xfrm>
          <a:prstGeom prst="rect">
            <a:avLst/>
          </a:prstGeom>
          <a:solidFill>
            <a:srgbClr val="FFFFEB"/>
          </a:solidFill>
          <a:ln w="28575" algn="ctr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sz="1800" dirty="0" err="1">
                <a:cs typeface="Arial" charset="0"/>
              </a:rPr>
              <a:t>int</a:t>
            </a:r>
            <a:r>
              <a:rPr lang="en-US" sz="1800" dirty="0">
                <a:cs typeface="Arial" charset="0"/>
              </a:rPr>
              <a:t> main(void)</a:t>
            </a:r>
          </a:p>
          <a:p>
            <a:pPr eaLnBrk="1" hangingPunct="1"/>
            <a:r>
              <a:rPr lang="en-US" sz="1800" dirty="0">
                <a:cs typeface="Arial" charset="0"/>
              </a:rPr>
              <a:t>{</a:t>
            </a:r>
          </a:p>
          <a:p>
            <a:pPr eaLnBrk="1" hangingPunct="1"/>
            <a:r>
              <a:rPr lang="en-US" sz="1800" dirty="0">
                <a:cs typeface="Arial" charset="0"/>
              </a:rPr>
              <a:t>   </a:t>
            </a:r>
            <a:r>
              <a:rPr lang="en-US" sz="1800" dirty="0" err="1">
                <a:cs typeface="Arial" charset="0"/>
              </a:rPr>
              <a:t>Rect</a:t>
            </a:r>
            <a:r>
              <a:rPr lang="en-US" sz="1800" dirty="0">
                <a:cs typeface="Arial" charset="0"/>
              </a:rPr>
              <a:t> r;</a:t>
            </a:r>
          </a:p>
          <a:p>
            <a:pPr eaLnBrk="1" hangingPunct="1"/>
            <a:r>
              <a:rPr lang="en-US" sz="1800" dirty="0">
                <a:cs typeface="Arial" charset="0"/>
              </a:rPr>
              <a:t>   </a:t>
            </a:r>
          </a:p>
          <a:p>
            <a:pPr eaLnBrk="1" hangingPunct="1"/>
            <a:r>
              <a:rPr lang="en-US" sz="1800" dirty="0">
                <a:cs typeface="Arial" charset="0"/>
              </a:rPr>
              <a:t>   </a:t>
            </a:r>
            <a:r>
              <a:rPr lang="en-US" sz="1800" dirty="0" err="1">
                <a:cs typeface="Arial" charset="0"/>
              </a:rPr>
              <a:t>r.</a:t>
            </a:r>
            <a:r>
              <a:rPr lang="en-US" sz="1800" dirty="0" err="1">
                <a:solidFill>
                  <a:srgbClr val="6600CC"/>
                </a:solidFill>
                <a:cs typeface="Arial" charset="0"/>
              </a:rPr>
              <a:t>Initialize</a:t>
            </a:r>
            <a:r>
              <a:rPr lang="en-US" sz="1800" dirty="0">
                <a:cs typeface="Arial" charset="0"/>
              </a:rPr>
              <a:t>(10,7);</a:t>
            </a:r>
          </a:p>
          <a:p>
            <a:pPr eaLnBrk="1" hangingPunct="1"/>
            <a:r>
              <a:rPr lang="en-US" sz="1800" dirty="0">
                <a:cs typeface="Arial" charset="0"/>
              </a:rPr>
              <a:t>   </a:t>
            </a:r>
            <a:r>
              <a:rPr lang="en-US" sz="1800" dirty="0" err="1">
                <a:cs typeface="Arial" charset="0"/>
              </a:rPr>
              <a:t>cout</a:t>
            </a:r>
            <a:r>
              <a:rPr lang="en-US" sz="1800" dirty="0">
                <a:cs typeface="Arial" charset="0"/>
              </a:rPr>
              <a:t> &lt;&lt; </a:t>
            </a:r>
            <a:r>
              <a:rPr lang="en-US" sz="1800" dirty="0" err="1">
                <a:cs typeface="Arial" charset="0"/>
              </a:rPr>
              <a:t>r.</a:t>
            </a:r>
            <a:r>
              <a:rPr lang="en-US" sz="1800" dirty="0" err="1">
                <a:solidFill>
                  <a:srgbClr val="6600CC"/>
                </a:solidFill>
                <a:cs typeface="Arial" charset="0"/>
              </a:rPr>
              <a:t>GetArea</a:t>
            </a:r>
            <a:r>
              <a:rPr lang="en-US" sz="1800" dirty="0">
                <a:cs typeface="Arial" charset="0"/>
              </a:rPr>
              <a:t>();</a:t>
            </a:r>
          </a:p>
          <a:p>
            <a:pPr eaLnBrk="1" hangingPunct="1"/>
            <a:r>
              <a:rPr lang="en-US" sz="1800" dirty="0">
                <a:cs typeface="Arial" charset="0"/>
              </a:rPr>
              <a:t> </a:t>
            </a:r>
          </a:p>
        </p:txBody>
      </p:sp>
      <p:sp>
        <p:nvSpPr>
          <p:cNvPr id="52227" name="Rectangle 3"/>
          <p:cNvSpPr>
            <a:spLocks noGrp="1" noChangeArrowheads="1"/>
          </p:cNvSpPr>
          <p:nvPr>
            <p:ph type="title"/>
          </p:nvPr>
        </p:nvSpPr>
        <p:spPr>
          <a:xfrm>
            <a:off x="-685800" y="-228600"/>
            <a:ext cx="8229600" cy="1143000"/>
          </a:xfrm>
          <a:noFill/>
        </p:spPr>
        <p:txBody>
          <a:bodyPr/>
          <a:lstStyle/>
          <a:p>
            <a:pPr eaLnBrk="1" hangingPunct="1"/>
            <a:r>
              <a:rPr lang="en-US"/>
              <a:t>Public vs. Private</a:t>
            </a:r>
          </a:p>
        </p:txBody>
      </p:sp>
      <p:sp>
        <p:nvSpPr>
          <p:cNvPr id="52230" name="Text Box 6"/>
          <p:cNvSpPr txBox="1">
            <a:spLocks noChangeArrowheads="1"/>
          </p:cNvSpPr>
          <p:nvPr/>
        </p:nvSpPr>
        <p:spPr bwMode="auto">
          <a:xfrm>
            <a:off x="846138" y="6473825"/>
            <a:ext cx="290512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2800">
                <a:cs typeface="Arial" charset="0"/>
              </a:rPr>
              <a:t> </a:t>
            </a:r>
          </a:p>
        </p:txBody>
      </p:sp>
      <p:sp>
        <p:nvSpPr>
          <p:cNvPr id="52231" name="Rectangle 7"/>
          <p:cNvSpPr>
            <a:spLocks noChangeArrowheads="1"/>
          </p:cNvSpPr>
          <p:nvPr/>
        </p:nvSpPr>
        <p:spPr bwMode="auto">
          <a:xfrm>
            <a:off x="96492" y="5582478"/>
            <a:ext cx="4572000" cy="1096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sz="2200">
                <a:cs typeface="Arial" charset="0"/>
              </a:rPr>
              <a:t>    </a:t>
            </a:r>
            <a:r>
              <a:rPr lang="en-US" sz="2200" dirty="0" err="1">
                <a:cs typeface="Arial" charset="0"/>
              </a:rPr>
              <a:t>int</a:t>
            </a:r>
            <a:r>
              <a:rPr lang="en-US" sz="2200" dirty="0">
                <a:cs typeface="Arial" charset="0"/>
              </a:rPr>
              <a:t> width;</a:t>
            </a:r>
          </a:p>
          <a:p>
            <a:r>
              <a:rPr lang="en-US" sz="2200" dirty="0">
                <a:cs typeface="Arial" charset="0"/>
              </a:rPr>
              <a:t>    </a:t>
            </a:r>
            <a:r>
              <a:rPr lang="en-US" sz="2200" dirty="0" err="1">
                <a:cs typeface="Arial" charset="0"/>
              </a:rPr>
              <a:t>int</a:t>
            </a:r>
            <a:r>
              <a:rPr lang="en-US" sz="2200" dirty="0">
                <a:cs typeface="Arial" charset="0"/>
              </a:rPr>
              <a:t> height;</a:t>
            </a:r>
          </a:p>
          <a:p>
            <a:r>
              <a:rPr lang="en-US" sz="2200" dirty="0">
                <a:cs typeface="Arial" charset="0"/>
              </a:rPr>
              <a:t>};</a:t>
            </a:r>
          </a:p>
        </p:txBody>
      </p:sp>
      <p:sp>
        <p:nvSpPr>
          <p:cNvPr id="79881" name="Text Box 9"/>
          <p:cNvSpPr txBox="1">
            <a:spLocks noChangeArrowheads="1"/>
          </p:cNvSpPr>
          <p:nvPr/>
        </p:nvSpPr>
        <p:spPr bwMode="auto">
          <a:xfrm>
            <a:off x="123825" y="1347374"/>
            <a:ext cx="11049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dirty="0">
                <a:solidFill>
                  <a:srgbClr val="FF3300"/>
                </a:solidFill>
                <a:cs typeface="Arial" charset="0"/>
              </a:rPr>
              <a:t>public:</a:t>
            </a:r>
          </a:p>
        </p:txBody>
      </p:sp>
      <p:sp>
        <p:nvSpPr>
          <p:cNvPr id="79888" name="Text Box 16"/>
          <p:cNvSpPr txBox="1">
            <a:spLocks noChangeArrowheads="1"/>
          </p:cNvSpPr>
          <p:nvPr/>
        </p:nvSpPr>
        <p:spPr bwMode="auto">
          <a:xfrm>
            <a:off x="122583" y="5147435"/>
            <a:ext cx="12827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dirty="0">
                <a:solidFill>
                  <a:srgbClr val="FF3300"/>
                </a:solidFill>
                <a:cs typeface="Arial" charset="0"/>
              </a:rPr>
              <a:t>private:</a:t>
            </a:r>
          </a:p>
        </p:txBody>
      </p:sp>
      <p:sp>
        <p:nvSpPr>
          <p:cNvPr id="21" name="Rectangle 8"/>
          <p:cNvSpPr>
            <a:spLocks noChangeArrowheads="1"/>
          </p:cNvSpPr>
          <p:nvPr/>
        </p:nvSpPr>
        <p:spPr bwMode="auto">
          <a:xfrm>
            <a:off x="381000" y="3488634"/>
            <a:ext cx="5276850" cy="210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sz="2200" dirty="0">
                <a:cs typeface="Arial" charset="0"/>
              </a:rPr>
              <a:t>void Initialize(</a:t>
            </a:r>
            <a:r>
              <a:rPr lang="en-US" sz="2200" dirty="0" err="1">
                <a:cs typeface="Arial" charset="0"/>
              </a:rPr>
              <a:t>int</a:t>
            </a:r>
            <a:r>
              <a:rPr lang="en-US" sz="2200" dirty="0">
                <a:cs typeface="Arial" charset="0"/>
              </a:rPr>
              <a:t> </a:t>
            </a:r>
            <a:r>
              <a:rPr lang="en-US" sz="2200" dirty="0" err="1">
                <a:cs typeface="Arial" charset="0"/>
              </a:rPr>
              <a:t>startW</a:t>
            </a:r>
            <a:r>
              <a:rPr lang="en-US" sz="2200" dirty="0">
                <a:cs typeface="Arial" charset="0"/>
              </a:rPr>
              <a:t>, </a:t>
            </a:r>
            <a:r>
              <a:rPr lang="en-US" sz="2200" dirty="0" err="1">
                <a:cs typeface="Arial" charset="0"/>
              </a:rPr>
              <a:t>int</a:t>
            </a:r>
            <a:r>
              <a:rPr lang="en-US" sz="2200" dirty="0">
                <a:cs typeface="Arial" charset="0"/>
              </a:rPr>
              <a:t> </a:t>
            </a:r>
            <a:r>
              <a:rPr lang="en-US" sz="2200" dirty="0" err="1">
                <a:cs typeface="Arial" charset="0"/>
              </a:rPr>
              <a:t>startH</a:t>
            </a:r>
            <a:r>
              <a:rPr lang="en-US" sz="2200" dirty="0">
                <a:cs typeface="Arial" charset="0"/>
              </a:rPr>
              <a:t>)</a:t>
            </a:r>
          </a:p>
          <a:p>
            <a:r>
              <a:rPr lang="en-US" sz="2200" dirty="0">
                <a:cs typeface="Arial" charset="0"/>
              </a:rPr>
              <a:t>{ </a:t>
            </a:r>
          </a:p>
          <a:p>
            <a:r>
              <a:rPr lang="en-US" sz="2200" dirty="0">
                <a:cs typeface="Arial" charset="0"/>
              </a:rPr>
              <a:t>   width = </a:t>
            </a:r>
            <a:r>
              <a:rPr lang="en-US" sz="2200" dirty="0" err="1">
                <a:cs typeface="Arial" charset="0"/>
              </a:rPr>
              <a:t>startW</a:t>
            </a:r>
            <a:r>
              <a:rPr lang="en-US" sz="2200" dirty="0">
                <a:cs typeface="Arial" charset="0"/>
              </a:rPr>
              <a:t>;</a:t>
            </a:r>
          </a:p>
          <a:p>
            <a:r>
              <a:rPr lang="en-US" sz="2200" dirty="0">
                <a:cs typeface="Arial" charset="0"/>
              </a:rPr>
              <a:t>   height = </a:t>
            </a:r>
            <a:r>
              <a:rPr lang="en-US" sz="2200" dirty="0" err="1">
                <a:cs typeface="Arial" charset="0"/>
              </a:rPr>
              <a:t>startH</a:t>
            </a:r>
            <a:r>
              <a:rPr lang="en-US" sz="2200" dirty="0">
                <a:cs typeface="Arial" charset="0"/>
              </a:rPr>
              <a:t>;</a:t>
            </a:r>
          </a:p>
          <a:p>
            <a:r>
              <a:rPr lang="en-US" sz="2200" dirty="0">
                <a:cs typeface="Arial" charset="0"/>
              </a:rPr>
              <a:t>}</a:t>
            </a:r>
            <a:br>
              <a:rPr lang="en-US" sz="2200" dirty="0">
                <a:cs typeface="Arial" charset="0"/>
              </a:rPr>
            </a:br>
            <a:endParaRPr lang="en-US" sz="2200" dirty="0">
              <a:cs typeface="Arial" charset="0"/>
            </a:endParaRPr>
          </a:p>
        </p:txBody>
      </p:sp>
      <p:sp>
        <p:nvSpPr>
          <p:cNvPr id="18" name="Rounded Rectangular Callout 17"/>
          <p:cNvSpPr/>
          <p:nvPr/>
        </p:nvSpPr>
        <p:spPr>
          <a:xfrm>
            <a:off x="4531760" y="3140973"/>
            <a:ext cx="4231239" cy="2006462"/>
          </a:xfrm>
          <a:prstGeom prst="wedgeRoundRectCallout">
            <a:avLst>
              <a:gd name="adj1" fmla="val -125138"/>
              <a:gd name="adj2" fmla="val 60377"/>
              <a:gd name="adj3" fmla="val 16667"/>
            </a:avLst>
          </a:prstGeom>
          <a:solidFill>
            <a:srgbClr val="FCFCF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hangingPunct="1"/>
            <a:r>
              <a:rPr lang="en-US" dirty="0">
                <a:solidFill>
                  <a:schemeClr val="tx1"/>
                </a:solidFill>
              </a:rPr>
              <a:t>The </a:t>
            </a:r>
            <a:r>
              <a:rPr lang="en-US" dirty="0">
                <a:solidFill>
                  <a:srgbClr val="FF0000"/>
                </a:solidFill>
              </a:rPr>
              <a:t>private </a:t>
            </a:r>
            <a:r>
              <a:rPr lang="en-US" dirty="0">
                <a:solidFill>
                  <a:schemeClr val="tx1"/>
                </a:solidFill>
              </a:rPr>
              <a:t>keyword tells C++ what part of your class you want to </a:t>
            </a:r>
            <a:r>
              <a:rPr lang="en-US" dirty="0">
                <a:solidFill>
                  <a:srgbClr val="FF0000"/>
                </a:solidFill>
              </a:rPr>
              <a:t>hide</a:t>
            </a:r>
            <a:r>
              <a:rPr lang="en-US" dirty="0">
                <a:solidFill>
                  <a:schemeClr val="tx1"/>
                </a:solidFill>
              </a:rPr>
              <a:t> from the outside world.</a:t>
            </a:r>
          </a:p>
          <a:p>
            <a:pPr algn="ctr" eaLnBrk="1" hangingPunct="1"/>
            <a:endParaRPr lang="en-US" sz="1200" dirty="0">
              <a:solidFill>
                <a:schemeClr val="tx1"/>
              </a:solidFill>
            </a:endParaRPr>
          </a:p>
          <a:p>
            <a:pPr algn="ctr" eaLnBrk="1" hangingPunct="1"/>
            <a:r>
              <a:rPr lang="en-US" dirty="0">
                <a:solidFill>
                  <a:schemeClr val="tx1"/>
                </a:solidFill>
              </a:rPr>
              <a:t>This is where you put your class’s </a:t>
            </a:r>
            <a:r>
              <a:rPr lang="en-US" dirty="0">
                <a:solidFill>
                  <a:srgbClr val="FF0000"/>
                </a:solidFill>
              </a:rPr>
              <a:t>private data</a:t>
            </a:r>
            <a:r>
              <a:rPr lang="en-US" dirty="0">
                <a:solidFill>
                  <a:schemeClr val="tx1"/>
                </a:solidFill>
              </a:rPr>
              <a:t> &amp; </a:t>
            </a:r>
            <a:r>
              <a:rPr lang="en-US" dirty="0">
                <a:solidFill>
                  <a:srgbClr val="FF0000"/>
                </a:solidFill>
              </a:rPr>
              <a:t>functions</a:t>
            </a:r>
            <a:r>
              <a:rPr lang="en-US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9" name="Rounded Rectangular Callout 18"/>
          <p:cNvSpPr/>
          <p:nvPr/>
        </p:nvSpPr>
        <p:spPr>
          <a:xfrm>
            <a:off x="5439534" y="401087"/>
            <a:ext cx="3416231" cy="1174887"/>
          </a:xfrm>
          <a:prstGeom prst="wedgeRoundRectCallout">
            <a:avLst>
              <a:gd name="adj1" fmla="val -142012"/>
              <a:gd name="adj2" fmla="val 75939"/>
              <a:gd name="adj3" fmla="val 16667"/>
            </a:avLst>
          </a:prstGeom>
          <a:solidFill>
            <a:srgbClr val="FCFCF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hangingPunct="1"/>
            <a:r>
              <a:rPr lang="en-US" dirty="0">
                <a:solidFill>
                  <a:schemeClr val="tx1"/>
                </a:solidFill>
              </a:rPr>
              <a:t>Only your member functions may access this private stuff!</a:t>
            </a:r>
          </a:p>
        </p:txBody>
      </p:sp>
      <p:sp>
        <p:nvSpPr>
          <p:cNvPr id="2" name="Rectangle 1"/>
          <p:cNvSpPr/>
          <p:nvPr/>
        </p:nvSpPr>
        <p:spPr>
          <a:xfrm>
            <a:off x="1921349" y="2394058"/>
            <a:ext cx="2162772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/>
            <a:r>
              <a:rPr lang="en-US" sz="2200" dirty="0">
                <a:solidFill>
                  <a:srgbClr val="FF0000"/>
                </a:solidFill>
                <a:cs typeface="Arial" charset="0"/>
              </a:rPr>
              <a:t>width </a:t>
            </a:r>
            <a:r>
              <a:rPr lang="en-US" sz="2200" dirty="0">
                <a:cs typeface="Arial" charset="0"/>
              </a:rPr>
              <a:t>* </a:t>
            </a:r>
            <a:r>
              <a:rPr lang="en-US" sz="2200" dirty="0">
                <a:solidFill>
                  <a:srgbClr val="FF0000"/>
                </a:solidFill>
                <a:cs typeface="Arial" charset="0"/>
              </a:rPr>
              <a:t>height;</a:t>
            </a:r>
          </a:p>
        </p:txBody>
      </p:sp>
      <p:sp>
        <p:nvSpPr>
          <p:cNvPr id="30" name="Rectangle 29"/>
          <p:cNvSpPr/>
          <p:nvPr/>
        </p:nvSpPr>
        <p:spPr>
          <a:xfrm>
            <a:off x="636518" y="4158367"/>
            <a:ext cx="91723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/>
            <a:r>
              <a:rPr lang="en-US" sz="2200" dirty="0">
                <a:solidFill>
                  <a:srgbClr val="FF0000"/>
                </a:solidFill>
                <a:cs typeface="Arial" charset="0"/>
              </a:rPr>
              <a:t>width</a:t>
            </a:r>
          </a:p>
        </p:txBody>
      </p:sp>
      <p:sp>
        <p:nvSpPr>
          <p:cNvPr id="31" name="Rectangle 30"/>
          <p:cNvSpPr/>
          <p:nvPr/>
        </p:nvSpPr>
        <p:spPr>
          <a:xfrm>
            <a:off x="629894" y="4499608"/>
            <a:ext cx="1026243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/>
            <a:r>
              <a:rPr lang="en-US" sz="2200" dirty="0">
                <a:solidFill>
                  <a:srgbClr val="FF0000"/>
                </a:solidFill>
                <a:cs typeface="Arial" charset="0"/>
              </a:rPr>
              <a:t>height</a:t>
            </a:r>
          </a:p>
        </p:txBody>
      </p:sp>
      <p:sp>
        <p:nvSpPr>
          <p:cNvPr id="32" name="Text Box 17"/>
          <p:cNvSpPr txBox="1">
            <a:spLocks noChangeArrowheads="1"/>
          </p:cNvSpPr>
          <p:nvPr/>
        </p:nvSpPr>
        <p:spPr bwMode="auto">
          <a:xfrm>
            <a:off x="6176963" y="6391275"/>
            <a:ext cx="271420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sz="1800" dirty="0" err="1">
                <a:solidFill>
                  <a:srgbClr val="FF3300"/>
                </a:solidFill>
              </a:rPr>
              <a:t>r.width</a:t>
            </a:r>
            <a:r>
              <a:rPr lang="en-US" sz="1800" dirty="0">
                <a:solidFill>
                  <a:srgbClr val="FF3300"/>
                </a:solidFill>
              </a:rPr>
              <a:t> = 10; // ERROR!</a:t>
            </a:r>
          </a:p>
        </p:txBody>
      </p:sp>
      <p:sp>
        <p:nvSpPr>
          <p:cNvPr id="33" name="Rounded Rectangular Callout 32"/>
          <p:cNvSpPr/>
          <p:nvPr/>
        </p:nvSpPr>
        <p:spPr>
          <a:xfrm>
            <a:off x="2067340" y="3677479"/>
            <a:ext cx="4154162" cy="1625016"/>
          </a:xfrm>
          <a:prstGeom prst="wedgeRoundRectCallout">
            <a:avLst>
              <a:gd name="adj1" fmla="val 50537"/>
              <a:gd name="adj2" fmla="val 129720"/>
              <a:gd name="adj3" fmla="val 16667"/>
            </a:avLst>
          </a:prstGeom>
          <a:solidFill>
            <a:srgbClr val="FCFCF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hangingPunct="1"/>
            <a:r>
              <a:rPr lang="en-US" dirty="0">
                <a:solidFill>
                  <a:schemeClr val="tx1"/>
                </a:solidFill>
              </a:rPr>
              <a:t>Any attempt to access private members outside your class will result in an </a:t>
            </a:r>
            <a:r>
              <a:rPr lang="en-US" dirty="0">
                <a:solidFill>
                  <a:srgbClr val="FF0000"/>
                </a:solidFill>
              </a:rPr>
              <a:t>error</a:t>
            </a:r>
            <a:r>
              <a:rPr lang="en-US" dirty="0">
                <a:solidFill>
                  <a:schemeClr val="tx1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517480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0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-2.96296E-6 L -0.01077 0.24514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38" y="1224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  <p:bldP spid="19" grpId="0" animBg="1"/>
      <p:bldP spid="19" grpId="1" animBg="1"/>
      <p:bldP spid="19" grpId="2" animBg="1"/>
      <p:bldP spid="2" grpId="0"/>
      <p:bldP spid="30" grpId="0"/>
      <p:bldP spid="31" grpId="0"/>
      <p:bldP spid="32" grpId="0"/>
      <p:bldP spid="33" grpId="0" animBg="1"/>
      <p:bldP spid="33" grpId="1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09" name="Rectangle 37"/>
          <p:cNvSpPr>
            <a:spLocks noChangeArrowheads="1"/>
          </p:cNvSpPr>
          <p:nvPr/>
        </p:nvSpPr>
        <p:spPr bwMode="auto">
          <a:xfrm>
            <a:off x="117475" y="803275"/>
            <a:ext cx="4375150" cy="6007100"/>
          </a:xfrm>
          <a:prstGeom prst="rect">
            <a:avLst/>
          </a:prstGeom>
          <a:solidFill>
            <a:srgbClr val="FFFFEB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endParaRPr lang="en-US"/>
          </a:p>
        </p:txBody>
      </p:sp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-200025"/>
            <a:ext cx="7772400" cy="1143000"/>
          </a:xfrm>
        </p:spPr>
        <p:txBody>
          <a:bodyPr/>
          <a:lstStyle/>
          <a:p>
            <a:pPr eaLnBrk="1" hangingPunct="1"/>
            <a:r>
              <a:rPr lang="en-US" sz="4000"/>
              <a:t>Using Public+Private Properly</a:t>
            </a:r>
          </a:p>
        </p:txBody>
      </p:sp>
      <p:sp>
        <p:nvSpPr>
          <p:cNvPr id="54275" name="Text Box 3"/>
          <p:cNvSpPr txBox="1">
            <a:spLocks noChangeArrowheads="1"/>
          </p:cNvSpPr>
          <p:nvPr/>
        </p:nvSpPr>
        <p:spPr bwMode="auto">
          <a:xfrm>
            <a:off x="96838" y="792163"/>
            <a:ext cx="4464050" cy="421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sz="1800">
                <a:solidFill>
                  <a:srgbClr val="006666"/>
                </a:solidFill>
                <a:cs typeface="Arial" charset="0"/>
              </a:rPr>
              <a:t>class</a:t>
            </a:r>
            <a:r>
              <a:rPr lang="en-US" sz="1800">
                <a:cs typeface="Arial" charset="0"/>
              </a:rPr>
              <a:t> Rect</a:t>
            </a:r>
          </a:p>
          <a:p>
            <a:pPr eaLnBrk="1" hangingPunct="1"/>
            <a:r>
              <a:rPr lang="en-US" sz="1800">
                <a:cs typeface="Arial" charset="0"/>
              </a:rPr>
              <a:t>{</a:t>
            </a:r>
          </a:p>
          <a:p>
            <a:pPr eaLnBrk="1" hangingPunct="1"/>
            <a:endParaRPr lang="en-US" sz="1800">
              <a:cs typeface="Arial" charset="0"/>
            </a:endParaRPr>
          </a:p>
          <a:p>
            <a:pPr eaLnBrk="1" hangingPunct="1"/>
            <a:r>
              <a:rPr lang="en-US" sz="1800">
                <a:cs typeface="Arial" charset="0"/>
              </a:rPr>
              <a:t>    int GetArea()</a:t>
            </a:r>
          </a:p>
          <a:p>
            <a:pPr eaLnBrk="1" hangingPunct="1"/>
            <a:r>
              <a:rPr lang="en-US" sz="1800">
                <a:cs typeface="Arial" charset="0"/>
              </a:rPr>
              <a:t>    { </a:t>
            </a:r>
          </a:p>
          <a:p>
            <a:pPr eaLnBrk="1" hangingPunct="1"/>
            <a:r>
              <a:rPr lang="en-US" sz="1800">
                <a:cs typeface="Arial" charset="0"/>
              </a:rPr>
              <a:t>      int area = width * height;</a:t>
            </a:r>
          </a:p>
          <a:p>
            <a:pPr eaLnBrk="1" hangingPunct="1"/>
            <a:r>
              <a:rPr lang="en-US" sz="1800">
                <a:cs typeface="Arial" charset="0"/>
              </a:rPr>
              <a:t>      return(area);</a:t>
            </a:r>
          </a:p>
          <a:p>
            <a:pPr eaLnBrk="1" hangingPunct="1"/>
            <a:r>
              <a:rPr lang="en-US" sz="1800">
                <a:cs typeface="Arial" charset="0"/>
              </a:rPr>
              <a:t>    }</a:t>
            </a:r>
            <a:br>
              <a:rPr lang="en-US" sz="1800">
                <a:cs typeface="Arial" charset="0"/>
              </a:rPr>
            </a:br>
            <a:endParaRPr lang="en-US" sz="1800">
              <a:cs typeface="Arial" charset="0"/>
            </a:endParaRPr>
          </a:p>
          <a:p>
            <a:pPr eaLnBrk="1" hangingPunct="1"/>
            <a:endParaRPr lang="en-US" sz="1800">
              <a:cs typeface="Arial" charset="0"/>
            </a:endParaRPr>
          </a:p>
          <a:p>
            <a:pPr eaLnBrk="1" hangingPunct="1"/>
            <a:endParaRPr lang="en-US" sz="1800">
              <a:cs typeface="Arial" charset="0"/>
            </a:endParaRPr>
          </a:p>
          <a:p>
            <a:pPr eaLnBrk="1" hangingPunct="1"/>
            <a:endParaRPr lang="en-US" sz="1800">
              <a:cs typeface="Arial" charset="0"/>
            </a:endParaRPr>
          </a:p>
          <a:p>
            <a:pPr eaLnBrk="1" hangingPunct="1"/>
            <a:endParaRPr lang="en-US" sz="1800">
              <a:cs typeface="Arial" charset="0"/>
            </a:endParaRPr>
          </a:p>
          <a:p>
            <a:pPr eaLnBrk="1" hangingPunct="1"/>
            <a:endParaRPr lang="en-US" sz="1800">
              <a:cs typeface="Arial" charset="0"/>
            </a:endParaRPr>
          </a:p>
          <a:p>
            <a:pPr eaLnBrk="1" hangingPunct="1"/>
            <a:endParaRPr lang="en-US" sz="1800">
              <a:cs typeface="Arial" charset="0"/>
            </a:endParaRPr>
          </a:p>
        </p:txBody>
      </p:sp>
      <p:sp>
        <p:nvSpPr>
          <p:cNvPr id="54276" name="Text Box 4"/>
          <p:cNvSpPr txBox="1">
            <a:spLocks noChangeArrowheads="1"/>
          </p:cNvSpPr>
          <p:nvPr/>
        </p:nvSpPr>
        <p:spPr bwMode="auto">
          <a:xfrm>
            <a:off x="846138" y="6473825"/>
            <a:ext cx="290512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2800">
                <a:cs typeface="Arial" charset="0"/>
              </a:rPr>
              <a:t> </a:t>
            </a:r>
          </a:p>
        </p:txBody>
      </p:sp>
      <p:sp>
        <p:nvSpPr>
          <p:cNvPr id="54278" name="Rectangle 6"/>
          <p:cNvSpPr>
            <a:spLocks noChangeArrowheads="1"/>
          </p:cNvSpPr>
          <p:nvPr/>
        </p:nvSpPr>
        <p:spPr bwMode="auto">
          <a:xfrm>
            <a:off x="354013" y="3103563"/>
            <a:ext cx="5121275" cy="1465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sz="1800">
                <a:cs typeface="Arial" charset="0"/>
              </a:rPr>
              <a:t>void Initialize(int startW, int startH)</a:t>
            </a:r>
          </a:p>
          <a:p>
            <a:r>
              <a:rPr lang="en-US" sz="1800">
                <a:cs typeface="Arial" charset="0"/>
              </a:rPr>
              <a:t>{ </a:t>
            </a:r>
          </a:p>
          <a:p>
            <a:r>
              <a:rPr lang="en-US" sz="1800">
                <a:cs typeface="Arial" charset="0"/>
              </a:rPr>
              <a:t>   width = startW;</a:t>
            </a:r>
          </a:p>
          <a:p>
            <a:r>
              <a:rPr lang="en-US" sz="1800">
                <a:cs typeface="Arial" charset="0"/>
              </a:rPr>
              <a:t>   height = startH;</a:t>
            </a:r>
          </a:p>
          <a:p>
            <a:r>
              <a:rPr lang="en-US" sz="1800">
                <a:cs typeface="Arial" charset="0"/>
              </a:rPr>
              <a:t>}</a:t>
            </a:r>
          </a:p>
        </p:txBody>
      </p:sp>
      <p:sp>
        <p:nvSpPr>
          <p:cNvPr id="54279" name="Text Box 7"/>
          <p:cNvSpPr txBox="1">
            <a:spLocks noChangeArrowheads="1"/>
          </p:cNvSpPr>
          <p:nvPr/>
        </p:nvSpPr>
        <p:spPr bwMode="auto">
          <a:xfrm>
            <a:off x="123825" y="1319213"/>
            <a:ext cx="11049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>
                <a:solidFill>
                  <a:srgbClr val="FF3300"/>
                </a:solidFill>
                <a:cs typeface="Arial" charset="0"/>
              </a:rPr>
              <a:t>public:</a:t>
            </a:r>
          </a:p>
        </p:txBody>
      </p:sp>
      <p:sp>
        <p:nvSpPr>
          <p:cNvPr id="54280" name="Text Box 8"/>
          <p:cNvSpPr txBox="1">
            <a:spLocks noChangeArrowheads="1"/>
          </p:cNvSpPr>
          <p:nvPr/>
        </p:nvSpPr>
        <p:spPr bwMode="auto">
          <a:xfrm>
            <a:off x="152400" y="4537075"/>
            <a:ext cx="12827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>
                <a:solidFill>
                  <a:srgbClr val="FF3300"/>
                </a:solidFill>
                <a:cs typeface="Arial" charset="0"/>
              </a:rPr>
              <a:t>private:</a:t>
            </a:r>
          </a:p>
        </p:txBody>
      </p:sp>
      <p:sp>
        <p:nvSpPr>
          <p:cNvPr id="83977" name="Text Box 9"/>
          <p:cNvSpPr txBox="1">
            <a:spLocks noChangeArrowheads="1"/>
          </p:cNvSpPr>
          <p:nvPr/>
        </p:nvSpPr>
        <p:spPr bwMode="auto">
          <a:xfrm>
            <a:off x="4772966" y="854075"/>
            <a:ext cx="4096397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1800" dirty="0"/>
              <a:t>Put all </a:t>
            </a:r>
            <a:r>
              <a:rPr lang="en-US" sz="1800" dirty="0">
                <a:solidFill>
                  <a:srgbClr val="FF0000"/>
                </a:solidFill>
              </a:rPr>
              <a:t>member variables</a:t>
            </a:r>
            <a:r>
              <a:rPr lang="en-US" sz="1800" dirty="0"/>
              <a:t> and any </a:t>
            </a:r>
            <a:r>
              <a:rPr lang="en-US" sz="1800" dirty="0">
                <a:solidFill>
                  <a:srgbClr val="FF0000"/>
                </a:solidFill>
              </a:rPr>
              <a:t>internal algorithm functions </a:t>
            </a:r>
            <a:r>
              <a:rPr lang="en-US" sz="1800" dirty="0"/>
              <a:t>in the </a:t>
            </a:r>
            <a:r>
              <a:rPr lang="en-US" sz="1800" dirty="0">
                <a:solidFill>
                  <a:srgbClr val="FF0000"/>
                </a:solidFill>
              </a:rPr>
              <a:t>private section </a:t>
            </a:r>
            <a:r>
              <a:rPr lang="en-US" sz="1800" dirty="0"/>
              <a:t>to hide them…</a:t>
            </a:r>
          </a:p>
        </p:txBody>
      </p:sp>
      <p:sp>
        <p:nvSpPr>
          <p:cNvPr id="83978" name="Text Box 10"/>
          <p:cNvSpPr txBox="1">
            <a:spLocks noChangeArrowheads="1"/>
          </p:cNvSpPr>
          <p:nvPr/>
        </p:nvSpPr>
        <p:spPr bwMode="auto">
          <a:xfrm>
            <a:off x="4859338" y="2000250"/>
            <a:ext cx="3743325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1800">
                <a:solidFill>
                  <a:schemeClr val="tx2"/>
                </a:solidFill>
              </a:rPr>
              <a:t>(Only your class should know what variables and algorithms it has and how they’re used!)</a:t>
            </a:r>
          </a:p>
        </p:txBody>
      </p:sp>
      <p:sp>
        <p:nvSpPr>
          <p:cNvPr id="83979" name="Text Box 11"/>
          <p:cNvSpPr txBox="1">
            <a:spLocks noChangeArrowheads="1"/>
          </p:cNvSpPr>
          <p:nvPr/>
        </p:nvSpPr>
        <p:spPr bwMode="auto">
          <a:xfrm>
            <a:off x="4675188" y="4603750"/>
            <a:ext cx="435133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2000">
                <a:solidFill>
                  <a:schemeClr val="tx2"/>
                </a:solidFill>
              </a:rPr>
              <a:t>This is called “</a:t>
            </a:r>
            <a:r>
              <a:rPr lang="en-US" sz="2000">
                <a:solidFill>
                  <a:srgbClr val="6600CC"/>
                </a:solidFill>
              </a:rPr>
              <a:t>encapsulation</a:t>
            </a:r>
            <a:r>
              <a:rPr lang="en-US" sz="2000">
                <a:solidFill>
                  <a:schemeClr val="tx2"/>
                </a:solidFill>
              </a:rPr>
              <a:t>.”</a:t>
            </a:r>
          </a:p>
        </p:txBody>
      </p:sp>
      <p:sp>
        <p:nvSpPr>
          <p:cNvPr id="83981" name="Text Box 13"/>
          <p:cNvSpPr txBox="1">
            <a:spLocks noChangeArrowheads="1"/>
          </p:cNvSpPr>
          <p:nvPr/>
        </p:nvSpPr>
        <p:spPr bwMode="auto">
          <a:xfrm>
            <a:off x="4533900" y="3189288"/>
            <a:ext cx="4487863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1800" dirty="0">
                <a:solidFill>
                  <a:schemeClr val="tx2"/>
                </a:solidFill>
              </a:rPr>
              <a:t>And place all of the </a:t>
            </a:r>
            <a:r>
              <a:rPr lang="en-US" sz="1800" dirty="0">
                <a:solidFill>
                  <a:srgbClr val="FF0000"/>
                </a:solidFill>
              </a:rPr>
              <a:t>functions used to interface</a:t>
            </a:r>
            <a:r>
              <a:rPr lang="en-US" sz="1800" dirty="0">
                <a:solidFill>
                  <a:srgbClr val="6600CC"/>
                </a:solidFill>
              </a:rPr>
              <a:t> </a:t>
            </a:r>
            <a:r>
              <a:rPr lang="en-US" sz="1800" dirty="0">
                <a:solidFill>
                  <a:schemeClr val="tx2"/>
                </a:solidFill>
              </a:rPr>
              <a:t>with your class in the </a:t>
            </a:r>
            <a:r>
              <a:rPr lang="en-US" sz="1800" dirty="0">
                <a:solidFill>
                  <a:srgbClr val="FF0000"/>
                </a:solidFill>
              </a:rPr>
              <a:t>public</a:t>
            </a:r>
            <a:r>
              <a:rPr lang="en-US" sz="1800" dirty="0">
                <a:solidFill>
                  <a:schemeClr val="tx2"/>
                </a:solidFill>
              </a:rPr>
              <a:t> section… So they’re usable by the rest of your program.</a:t>
            </a:r>
          </a:p>
        </p:txBody>
      </p:sp>
      <p:sp>
        <p:nvSpPr>
          <p:cNvPr id="54286" name="Text Box 14"/>
          <p:cNvSpPr txBox="1">
            <a:spLocks noChangeArrowheads="1"/>
          </p:cNvSpPr>
          <p:nvPr/>
        </p:nvSpPr>
        <p:spPr bwMode="auto">
          <a:xfrm>
            <a:off x="5764213" y="5202238"/>
            <a:ext cx="3105150" cy="1625600"/>
          </a:xfrm>
          <a:prstGeom prst="rect">
            <a:avLst/>
          </a:prstGeom>
          <a:solidFill>
            <a:srgbClr val="FFFFEB"/>
          </a:solidFill>
          <a:ln w="28575" algn="ctr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sz="1800" dirty="0" err="1">
                <a:cs typeface="Arial" charset="0"/>
              </a:rPr>
              <a:t>int</a:t>
            </a:r>
            <a:r>
              <a:rPr lang="en-US" sz="1800" dirty="0">
                <a:cs typeface="Arial" charset="0"/>
              </a:rPr>
              <a:t> main(void)</a:t>
            </a:r>
          </a:p>
          <a:p>
            <a:pPr eaLnBrk="1" hangingPunct="1"/>
            <a:r>
              <a:rPr lang="en-US" sz="1800" dirty="0">
                <a:cs typeface="Arial" charset="0"/>
              </a:rPr>
              <a:t>{</a:t>
            </a:r>
          </a:p>
          <a:p>
            <a:pPr eaLnBrk="1" hangingPunct="1"/>
            <a:r>
              <a:rPr lang="en-US" sz="1800" dirty="0">
                <a:cs typeface="Arial" charset="0"/>
              </a:rPr>
              <a:t>   </a:t>
            </a:r>
            <a:r>
              <a:rPr lang="en-US" sz="1800" dirty="0" err="1">
                <a:cs typeface="Arial" charset="0"/>
              </a:rPr>
              <a:t>Rect</a:t>
            </a:r>
            <a:r>
              <a:rPr lang="en-US" sz="1800" dirty="0">
                <a:cs typeface="Arial" charset="0"/>
              </a:rPr>
              <a:t> r;</a:t>
            </a:r>
          </a:p>
          <a:p>
            <a:pPr eaLnBrk="1" hangingPunct="1"/>
            <a:r>
              <a:rPr lang="en-US" sz="800" dirty="0">
                <a:cs typeface="Arial" charset="0"/>
              </a:rPr>
              <a:t>   </a:t>
            </a:r>
          </a:p>
          <a:p>
            <a:pPr eaLnBrk="1" hangingPunct="1"/>
            <a:r>
              <a:rPr lang="en-US" sz="1800" dirty="0">
                <a:cs typeface="Arial" charset="0"/>
              </a:rPr>
              <a:t>   </a:t>
            </a:r>
            <a:r>
              <a:rPr lang="en-US" sz="1800" dirty="0" err="1">
                <a:cs typeface="Arial" charset="0"/>
              </a:rPr>
              <a:t>r.</a:t>
            </a:r>
            <a:r>
              <a:rPr lang="en-US" sz="1800" dirty="0" err="1">
                <a:solidFill>
                  <a:srgbClr val="6600CC"/>
                </a:solidFill>
                <a:cs typeface="Arial" charset="0"/>
              </a:rPr>
              <a:t>Initialize</a:t>
            </a:r>
            <a:r>
              <a:rPr lang="en-US" sz="1800" dirty="0">
                <a:cs typeface="Arial" charset="0"/>
              </a:rPr>
              <a:t>(10,7);</a:t>
            </a:r>
          </a:p>
          <a:p>
            <a:pPr eaLnBrk="1" hangingPunct="1"/>
            <a:r>
              <a:rPr lang="en-US" sz="1800" dirty="0">
                <a:cs typeface="Arial" charset="0"/>
              </a:rPr>
              <a:t>   </a:t>
            </a:r>
            <a:r>
              <a:rPr lang="en-US" sz="1800" dirty="0" err="1">
                <a:cs typeface="Arial" charset="0"/>
              </a:rPr>
              <a:t>cout</a:t>
            </a:r>
            <a:r>
              <a:rPr lang="en-US" sz="1800" dirty="0">
                <a:cs typeface="Arial" charset="0"/>
              </a:rPr>
              <a:t> &lt;&lt; </a:t>
            </a:r>
            <a:r>
              <a:rPr lang="en-US" sz="1800" dirty="0" err="1">
                <a:cs typeface="Arial" charset="0"/>
              </a:rPr>
              <a:t>r.</a:t>
            </a:r>
            <a:r>
              <a:rPr lang="en-US" sz="1800" dirty="0" err="1">
                <a:solidFill>
                  <a:srgbClr val="6600CC"/>
                </a:solidFill>
                <a:cs typeface="Arial" charset="0"/>
              </a:rPr>
              <a:t>GetArea</a:t>
            </a:r>
            <a:r>
              <a:rPr lang="en-US" sz="1800" dirty="0">
                <a:cs typeface="Arial" charset="0"/>
              </a:rPr>
              <a:t>();</a:t>
            </a:r>
          </a:p>
        </p:txBody>
      </p:sp>
      <p:sp>
        <p:nvSpPr>
          <p:cNvPr id="54310" name="Rectangle 38"/>
          <p:cNvSpPr>
            <a:spLocks noChangeArrowheads="1"/>
          </p:cNvSpPr>
          <p:nvPr/>
        </p:nvSpPr>
        <p:spPr bwMode="auto">
          <a:xfrm>
            <a:off x="82550" y="4956175"/>
            <a:ext cx="1497013" cy="915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/>
              <a:t>    int width;</a:t>
            </a:r>
          </a:p>
          <a:p>
            <a:r>
              <a:rPr lang="en-US" sz="1800"/>
              <a:t>    int height</a:t>
            </a:r>
          </a:p>
          <a:p>
            <a:r>
              <a:rPr lang="en-US" sz="1800"/>
              <a:t>};</a:t>
            </a:r>
          </a:p>
        </p:txBody>
      </p:sp>
      <p:sp>
        <p:nvSpPr>
          <p:cNvPr id="54311" name="Rectangle 6"/>
          <p:cNvSpPr>
            <a:spLocks noChangeArrowheads="1"/>
          </p:cNvSpPr>
          <p:nvPr/>
        </p:nvSpPr>
        <p:spPr bwMode="auto">
          <a:xfrm>
            <a:off x="344488" y="4914900"/>
            <a:ext cx="5121275" cy="974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sz="1700">
                <a:solidFill>
                  <a:srgbClr val="6600CC"/>
                </a:solidFill>
                <a:cs typeface="Arial" charset="0"/>
              </a:rPr>
              <a:t>void myComplexAlgorithm(float angle)</a:t>
            </a:r>
          </a:p>
          <a:p>
            <a:r>
              <a:rPr lang="en-US" sz="1200">
                <a:solidFill>
                  <a:srgbClr val="6600CC"/>
                </a:solidFill>
                <a:cs typeface="Arial" charset="0"/>
              </a:rPr>
              <a:t>{ </a:t>
            </a:r>
          </a:p>
          <a:p>
            <a:r>
              <a:rPr lang="en-US" sz="1700">
                <a:solidFill>
                  <a:srgbClr val="6600CC"/>
                </a:solidFill>
                <a:cs typeface="Arial" charset="0"/>
              </a:rPr>
              <a:t>  width = height * exp(arctan(angle),2);</a:t>
            </a:r>
          </a:p>
          <a:p>
            <a:r>
              <a:rPr lang="en-US" sz="1200">
                <a:solidFill>
                  <a:srgbClr val="6600CC"/>
                </a:solidFill>
                <a:cs typeface="Arial" charset="0"/>
              </a:rPr>
              <a:t>}</a:t>
            </a:r>
          </a:p>
        </p:txBody>
      </p:sp>
      <p:sp>
        <p:nvSpPr>
          <p:cNvPr id="83980" name="Rectangle 12"/>
          <p:cNvSpPr>
            <a:spLocks noChangeArrowheads="1"/>
          </p:cNvSpPr>
          <p:nvPr/>
        </p:nvSpPr>
        <p:spPr bwMode="auto">
          <a:xfrm>
            <a:off x="177800" y="4951413"/>
            <a:ext cx="4276725" cy="1579593"/>
          </a:xfrm>
          <a:prstGeom prst="rect">
            <a:avLst/>
          </a:prstGeom>
          <a:solidFill>
            <a:srgbClr val="FFFFEB">
              <a:alpha val="74001"/>
            </a:srgbClr>
          </a:solidFill>
          <a:ln>
            <a:noFill/>
          </a:ln>
          <a:extLst/>
        </p:spPr>
        <p:txBody>
          <a:bodyPr wrap="none" anchor="ctr"/>
          <a:lstStyle/>
          <a:p>
            <a:endParaRPr lang="en-US" sz="24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39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39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-1.85185E-6 L -0.00087 0.13727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543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685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4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39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39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39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39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839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977" grpId="0"/>
      <p:bldP spid="83978" grpId="0"/>
      <p:bldP spid="83979" grpId="0"/>
      <p:bldP spid="83981" grpId="0"/>
      <p:bldP spid="54310" grpId="0"/>
      <p:bldP spid="54311" grpId="0"/>
      <p:bldP spid="8398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1143000"/>
          </a:xfrm>
        </p:spPr>
        <p:txBody>
          <a:bodyPr/>
          <a:lstStyle/>
          <a:p>
            <a:pPr eaLnBrk="1" hangingPunct="1"/>
            <a:r>
              <a:rPr lang="en-US" dirty="0"/>
              <a:t>Class Website</a:t>
            </a:r>
          </a:p>
        </p:txBody>
      </p:sp>
      <p:sp>
        <p:nvSpPr>
          <p:cNvPr id="5123" name="Rectangle 3"/>
          <p:cNvSpPr>
            <a:spLocks noChangeArrowheads="1"/>
          </p:cNvSpPr>
          <p:nvPr/>
        </p:nvSpPr>
        <p:spPr bwMode="auto">
          <a:xfrm>
            <a:off x="228600" y="1524000"/>
            <a:ext cx="891540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800" dirty="0"/>
              <a:t>Official Class Website: </a:t>
            </a:r>
            <a:r>
              <a:rPr lang="en-US" sz="2800" dirty="0">
                <a:solidFill>
                  <a:srgbClr val="008080"/>
                </a:solidFill>
              </a:rPr>
              <a:t>http://www.cs.ucla.edu/classes/winter17/cs32/</a:t>
            </a:r>
          </a:p>
        </p:txBody>
      </p:sp>
      <p:sp>
        <p:nvSpPr>
          <p:cNvPr id="4100" name="Text Box 4"/>
          <p:cNvSpPr txBox="1">
            <a:spLocks noChangeArrowheads="1"/>
          </p:cNvSpPr>
          <p:nvPr/>
        </p:nvSpPr>
        <p:spPr bwMode="auto">
          <a:xfrm>
            <a:off x="0" y="3094038"/>
            <a:ext cx="8991600" cy="3416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dirty="0"/>
              <a:t>You should check the Official Class Website at least </a:t>
            </a:r>
            <a:br>
              <a:rPr lang="en-US" dirty="0"/>
            </a:br>
            <a:r>
              <a:rPr lang="en-US" dirty="0">
                <a:solidFill>
                  <a:srgbClr val="800000"/>
                </a:solidFill>
              </a:rPr>
              <a:t>2-3 times a week</a:t>
            </a:r>
            <a:r>
              <a:rPr lang="en-US" dirty="0"/>
              <a:t> for homework info, projects, etc. </a:t>
            </a:r>
          </a:p>
          <a:p>
            <a:pPr algn="ctr" eaLnBrk="1" hangingPunct="1"/>
            <a:endParaRPr lang="en-US" dirty="0"/>
          </a:p>
          <a:p>
            <a:pPr algn="ctr" eaLnBrk="1" hangingPunct="1"/>
            <a:r>
              <a:rPr lang="en-US" dirty="0">
                <a:solidFill>
                  <a:srgbClr val="FF0000"/>
                </a:solidFill>
              </a:rPr>
              <a:t>I will not always announce homework/projects</a:t>
            </a:r>
            <a:r>
              <a:rPr lang="en-US" dirty="0"/>
              <a:t> so </a:t>
            </a:r>
            <a:r>
              <a:rPr lang="en-US" u="sng" dirty="0">
                <a:solidFill>
                  <a:srgbClr val="FF0000"/>
                </a:solidFill>
              </a:rPr>
              <a:t>you</a:t>
            </a:r>
            <a:r>
              <a:rPr lang="en-US" dirty="0">
                <a:solidFill>
                  <a:srgbClr val="FF0000"/>
                </a:solidFill>
              </a:rPr>
              <a:t> </a:t>
            </a:r>
            <a:br>
              <a:rPr lang="en-US" dirty="0"/>
            </a:br>
            <a:r>
              <a:rPr lang="en-US" dirty="0"/>
              <a:t>have to </a:t>
            </a:r>
            <a:r>
              <a:rPr lang="en-US" dirty="0">
                <a:solidFill>
                  <a:srgbClr val="FF0000"/>
                </a:solidFill>
              </a:rPr>
              <a:t>track this on your own </a:t>
            </a:r>
            <a:r>
              <a:rPr lang="en-US" dirty="0"/>
              <a:t>and be on top of the trash! </a:t>
            </a:r>
          </a:p>
          <a:p>
            <a:pPr algn="ctr" eaLnBrk="1" hangingPunct="1"/>
            <a:endParaRPr lang="en-US" dirty="0"/>
          </a:p>
          <a:p>
            <a:pPr algn="ctr" eaLnBrk="1" hangingPunct="1"/>
            <a:r>
              <a:rPr lang="en-US" dirty="0"/>
              <a:t>I’ll post my </a:t>
            </a:r>
            <a:r>
              <a:rPr lang="en-US" dirty="0">
                <a:solidFill>
                  <a:srgbClr val="A50021"/>
                </a:solidFill>
              </a:rPr>
              <a:t>PowerPoint slides</a:t>
            </a:r>
            <a:r>
              <a:rPr lang="en-US" dirty="0"/>
              <a:t> on my private website: </a:t>
            </a:r>
            <a:r>
              <a:rPr lang="en-US" dirty="0">
                <a:solidFill>
                  <a:srgbClr val="7030A0"/>
                </a:solidFill>
              </a:rPr>
              <a:t>http://careynachenberg.com</a:t>
            </a:r>
            <a:br>
              <a:rPr lang="en-US" dirty="0"/>
            </a:b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00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ounded Rectangle 20"/>
          <p:cNvSpPr/>
          <p:nvPr/>
        </p:nvSpPr>
        <p:spPr>
          <a:xfrm>
            <a:off x="219075" y="4555100"/>
            <a:ext cx="4295775" cy="1130942"/>
          </a:xfrm>
          <a:prstGeom prst="roundRect">
            <a:avLst/>
          </a:prstGeom>
          <a:solidFill>
            <a:srgbClr val="FFFFE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6666"/>
              </a:solidFill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219075" y="971550"/>
            <a:ext cx="4314825" cy="3295650"/>
          </a:xfrm>
          <a:prstGeom prst="roundRect">
            <a:avLst/>
          </a:prstGeom>
          <a:solidFill>
            <a:srgbClr val="FFFFE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6666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-138992"/>
            <a:ext cx="7772400" cy="1143000"/>
          </a:xfrm>
        </p:spPr>
        <p:txBody>
          <a:bodyPr/>
          <a:lstStyle/>
          <a:p>
            <a:pPr algn="l"/>
            <a:r>
              <a:rPr lang="en-US" sz="3600" dirty="0"/>
              <a:t>Class Challenge!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19100" y="1050410"/>
            <a:ext cx="3962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Part 1: </a:t>
            </a:r>
            <a:r>
              <a:rPr lang="en-US" dirty="0"/>
              <a:t>Convert the following code into a </a:t>
            </a:r>
            <a:r>
              <a:rPr lang="en-US" dirty="0">
                <a:solidFill>
                  <a:srgbClr val="6600CC"/>
                </a:solidFill>
              </a:rPr>
              <a:t>Cylinder</a:t>
            </a:r>
            <a:r>
              <a:rPr lang="en-US" dirty="0"/>
              <a:t> class.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33350" y="2093190"/>
            <a:ext cx="45339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The class must have two methods: </a:t>
            </a:r>
          </a:p>
          <a:p>
            <a:pPr algn="ctr"/>
            <a:br>
              <a:rPr lang="en-US" dirty="0"/>
            </a:br>
            <a:r>
              <a:rPr lang="en-US" dirty="0" err="1">
                <a:solidFill>
                  <a:srgbClr val="6600CC"/>
                </a:solidFill>
              </a:rPr>
              <a:t>init</a:t>
            </a:r>
            <a:r>
              <a:rPr lang="en-US" dirty="0">
                <a:solidFill>
                  <a:srgbClr val="6600CC"/>
                </a:solidFill>
              </a:rPr>
              <a:t>(</a:t>
            </a:r>
            <a:r>
              <a:rPr lang="en-US" dirty="0" err="1">
                <a:solidFill>
                  <a:srgbClr val="6600CC"/>
                </a:solidFill>
              </a:rPr>
              <a:t>r,h</a:t>
            </a:r>
            <a:r>
              <a:rPr lang="en-US" dirty="0">
                <a:solidFill>
                  <a:srgbClr val="6600CC"/>
                </a:solidFill>
              </a:rPr>
              <a:t>)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to initialize the cylinder’s radius/height</a:t>
            </a:r>
            <a:br>
              <a:rPr lang="en-US" dirty="0">
                <a:solidFill>
                  <a:schemeClr val="bg1">
                    <a:lumMod val="50000"/>
                  </a:schemeClr>
                </a:solidFill>
              </a:rPr>
            </a:b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r>
              <a:rPr lang="en-US" dirty="0" err="1">
                <a:solidFill>
                  <a:srgbClr val="6600CC"/>
                </a:solidFill>
              </a:rPr>
              <a:t>getVolume</a:t>
            </a:r>
            <a:r>
              <a:rPr lang="en-US" dirty="0">
                <a:solidFill>
                  <a:srgbClr val="6600CC"/>
                </a:solidFill>
              </a:rPr>
              <a:t>()</a:t>
            </a:r>
            <a:r>
              <a:rPr lang="en-US" dirty="0"/>
              <a:t>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to get its volume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19100" y="4670378"/>
            <a:ext cx="3962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Part 2: </a:t>
            </a:r>
            <a:r>
              <a:rPr lang="en-US" dirty="0"/>
              <a:t>Show how to convert the </a:t>
            </a:r>
            <a:r>
              <a:rPr lang="en-US" dirty="0">
                <a:solidFill>
                  <a:srgbClr val="6600CC"/>
                </a:solidFill>
              </a:rPr>
              <a:t>main() </a:t>
            </a:r>
            <a:r>
              <a:rPr lang="en-US" dirty="0"/>
              <a:t>function so it uses your new class.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4819650" y="142875"/>
            <a:ext cx="4981572" cy="6446396"/>
            <a:chOff x="4819650" y="142875"/>
            <a:chExt cx="4981572" cy="6446396"/>
          </a:xfrm>
        </p:grpSpPr>
        <p:grpSp>
          <p:nvGrpSpPr>
            <p:cNvPr id="18" name="Group 17"/>
            <p:cNvGrpSpPr/>
            <p:nvPr/>
          </p:nvGrpSpPr>
          <p:grpSpPr>
            <a:xfrm>
              <a:off x="4819650" y="142875"/>
              <a:ext cx="4225495" cy="6446396"/>
              <a:chOff x="4819650" y="142875"/>
              <a:chExt cx="4225495" cy="6446396"/>
            </a:xfrm>
          </p:grpSpPr>
          <p:sp>
            <p:nvSpPr>
              <p:cNvPr id="3" name="Rectangle 2"/>
              <p:cNvSpPr/>
              <p:nvPr/>
            </p:nvSpPr>
            <p:spPr>
              <a:xfrm>
                <a:off x="4819650" y="142875"/>
                <a:ext cx="4225495" cy="6332066"/>
              </a:xfrm>
              <a:prstGeom prst="rect">
                <a:avLst/>
              </a:prstGeom>
              <a:solidFill>
                <a:srgbClr val="EAFFD5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4" name="TextBox 3"/>
              <p:cNvSpPr txBox="1"/>
              <p:nvPr/>
            </p:nvSpPr>
            <p:spPr>
              <a:xfrm>
                <a:off x="4828759" y="3619227"/>
                <a:ext cx="1199367" cy="29700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800" dirty="0" err="1"/>
                  <a:t>int</a:t>
                </a:r>
                <a:r>
                  <a:rPr lang="en-US" sz="1800" dirty="0"/>
                  <a:t> main()</a:t>
                </a:r>
              </a:p>
              <a:p>
                <a:r>
                  <a:rPr lang="en-US" sz="1800" dirty="0"/>
                  <a:t>{</a:t>
                </a:r>
              </a:p>
              <a:p>
                <a:endParaRPr lang="en-US" sz="1800" dirty="0"/>
              </a:p>
              <a:p>
                <a:endParaRPr lang="en-US" sz="1800" dirty="0"/>
              </a:p>
              <a:p>
                <a:endParaRPr lang="en-US" sz="1800" dirty="0"/>
              </a:p>
              <a:p>
                <a:endParaRPr lang="en-US" sz="1800" dirty="0"/>
              </a:p>
              <a:p>
                <a:endParaRPr lang="en-US" sz="1800" dirty="0"/>
              </a:p>
              <a:p>
                <a:endParaRPr lang="en-US" sz="1800" dirty="0"/>
              </a:p>
              <a:p>
                <a:endParaRPr lang="en-US" sz="1800" dirty="0"/>
              </a:p>
              <a:p>
                <a:r>
                  <a:rPr lang="en-US" sz="1800" dirty="0"/>
                  <a:t>}</a:t>
                </a:r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5012787" y="4185767"/>
                <a:ext cx="377543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800" dirty="0" err="1"/>
                  <a:t>int</a:t>
                </a:r>
                <a:r>
                  <a:rPr lang="en-US" sz="1800" dirty="0"/>
                  <a:t> radius;     </a:t>
                </a:r>
                <a:r>
                  <a:rPr lang="en-US" sz="1400" dirty="0"/>
                  <a:t>// define the attributes</a:t>
                </a:r>
                <a:endParaRPr lang="en-US" sz="1800" dirty="0"/>
              </a:p>
            </p:txBody>
          </p:sp>
          <p:sp>
            <p:nvSpPr>
              <p:cNvPr id="6" name="TextBox 5"/>
              <p:cNvSpPr txBox="1"/>
              <p:nvPr/>
            </p:nvSpPr>
            <p:spPr>
              <a:xfrm>
                <a:off x="5012788" y="4466450"/>
                <a:ext cx="290496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800" dirty="0" err="1"/>
                  <a:t>int</a:t>
                </a:r>
                <a:r>
                  <a:rPr lang="en-US" sz="1800" dirty="0"/>
                  <a:t> height;    </a:t>
                </a:r>
                <a:r>
                  <a:rPr lang="en-US" sz="1600" dirty="0"/>
                  <a:t>// </a:t>
                </a:r>
                <a:r>
                  <a:rPr lang="en-US" sz="1400" dirty="0"/>
                  <a:t>of a cylinder</a:t>
                </a:r>
                <a:endParaRPr lang="en-US" sz="4000" dirty="0"/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5012787" y="4855045"/>
                <a:ext cx="395615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800" dirty="0"/>
                  <a:t>radius = 10;  </a:t>
                </a:r>
                <a:r>
                  <a:rPr lang="en-US" sz="1400" dirty="0"/>
                  <a:t>// </a:t>
                </a:r>
                <a:r>
                  <a:rPr lang="en-US" sz="1400" dirty="0" err="1"/>
                  <a:t>init</a:t>
                </a:r>
                <a:r>
                  <a:rPr lang="en-US" sz="1400" dirty="0"/>
                  <a:t> radius and height</a:t>
                </a:r>
              </a:p>
              <a:p>
                <a:r>
                  <a:rPr lang="en-US" sz="1800" dirty="0"/>
                  <a:t>height = 20;</a:t>
                </a: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4857335" y="415808"/>
                <a:ext cx="3930884" cy="20313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800" dirty="0"/>
                  <a:t>double </a:t>
                </a:r>
                <a:r>
                  <a:rPr lang="en-US" sz="1800" dirty="0" err="1">
                    <a:solidFill>
                      <a:srgbClr val="6600CC"/>
                    </a:solidFill>
                  </a:rPr>
                  <a:t>getVolume</a:t>
                </a:r>
                <a:r>
                  <a:rPr lang="en-US" sz="1800" dirty="0"/>
                  <a:t>(</a:t>
                </a:r>
                <a:r>
                  <a:rPr lang="en-US" sz="1800" dirty="0" err="1"/>
                  <a:t>int</a:t>
                </a:r>
                <a:r>
                  <a:rPr lang="en-US" sz="1800" dirty="0"/>
                  <a:t> r, </a:t>
                </a:r>
                <a:r>
                  <a:rPr lang="en-US" sz="1800" dirty="0" err="1"/>
                  <a:t>int</a:t>
                </a:r>
                <a:r>
                  <a:rPr lang="en-US" sz="1800" dirty="0"/>
                  <a:t> h)</a:t>
                </a:r>
              </a:p>
              <a:p>
                <a:r>
                  <a:rPr lang="en-US" sz="1800" dirty="0"/>
                  <a:t>{</a:t>
                </a:r>
              </a:p>
              <a:p>
                <a:r>
                  <a:rPr lang="en-US" sz="1800" dirty="0"/>
                  <a:t>    </a:t>
                </a:r>
                <a:r>
                  <a:rPr lang="en-US" sz="1800" dirty="0" err="1"/>
                  <a:t>const</a:t>
                </a:r>
                <a:r>
                  <a:rPr lang="en-US" sz="1800" dirty="0"/>
                  <a:t> double pi = 3.1415926535;</a:t>
                </a:r>
              </a:p>
              <a:p>
                <a:r>
                  <a:rPr lang="en-US" sz="1800" dirty="0"/>
                  <a:t>    double </a:t>
                </a:r>
                <a:r>
                  <a:rPr lang="en-US" sz="1800" dirty="0" err="1"/>
                  <a:t>vol</a:t>
                </a:r>
                <a:r>
                  <a:rPr lang="en-US" sz="1800" dirty="0"/>
                  <a:t> = pi * r*r * h;</a:t>
                </a:r>
              </a:p>
              <a:p>
                <a:endParaRPr lang="en-US" sz="1800" dirty="0"/>
              </a:p>
              <a:p>
                <a:r>
                  <a:rPr lang="en-US" sz="1800" dirty="0"/>
                  <a:t>     return </a:t>
                </a:r>
                <a:r>
                  <a:rPr lang="en-US" sz="1800" dirty="0" err="1"/>
                  <a:t>vol</a:t>
                </a:r>
                <a:r>
                  <a:rPr lang="en-US" sz="1800" dirty="0"/>
                  <a:t>;</a:t>
                </a:r>
              </a:p>
              <a:p>
                <a:r>
                  <a:rPr lang="en-US" sz="1800" dirty="0"/>
                  <a:t>}</a:t>
                </a:r>
              </a:p>
            </p:txBody>
          </p:sp>
        </p:grpSp>
        <p:sp>
          <p:nvSpPr>
            <p:cNvPr id="14" name="TextBox 13"/>
            <p:cNvSpPr txBox="1"/>
            <p:nvPr/>
          </p:nvSpPr>
          <p:spPr>
            <a:xfrm>
              <a:off x="5012785" y="5577576"/>
              <a:ext cx="478843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double v = </a:t>
              </a:r>
              <a:r>
                <a:rPr lang="en-US" sz="1800" dirty="0" err="1">
                  <a:solidFill>
                    <a:srgbClr val="6600CC"/>
                  </a:solidFill>
                </a:rPr>
                <a:t>getVolume</a:t>
              </a:r>
              <a:r>
                <a:rPr lang="en-US" sz="1800" dirty="0"/>
                <a:t>(</a:t>
              </a:r>
              <a:r>
                <a:rPr lang="en-US" sz="1800" dirty="0" err="1"/>
                <a:t>radius,height</a:t>
              </a:r>
              <a:r>
                <a:rPr lang="en-US" sz="1800" dirty="0"/>
                <a:t>);</a:t>
              </a:r>
            </a:p>
            <a:p>
              <a:r>
                <a:rPr lang="en-US" sz="1800" dirty="0" err="1"/>
                <a:t>cout</a:t>
              </a:r>
              <a:r>
                <a:rPr lang="en-US" sz="1800" dirty="0"/>
                <a:t> &lt;&lt; “The volume is: “ &lt;&lt; v;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1109414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Text Box 2"/>
          <p:cNvSpPr txBox="1">
            <a:spLocks noChangeArrowheads="1"/>
          </p:cNvSpPr>
          <p:nvPr/>
        </p:nvSpPr>
        <p:spPr bwMode="auto">
          <a:xfrm>
            <a:off x="133350" y="1219200"/>
            <a:ext cx="4606925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>
                <a:cs typeface="Arial" charset="0"/>
              </a:rPr>
              <a:t>Each class is a self-contained, </a:t>
            </a:r>
            <a:br>
              <a:rPr lang="en-US">
                <a:cs typeface="Arial" charset="0"/>
              </a:rPr>
            </a:br>
            <a:r>
              <a:rPr lang="en-US">
                <a:cs typeface="Arial" charset="0"/>
              </a:rPr>
              <a:t>problem-solving unit… </a:t>
            </a:r>
            <a:r>
              <a:rPr lang="en-US" i="1">
                <a:solidFill>
                  <a:srgbClr val="9900FF"/>
                </a:solidFill>
                <a:cs typeface="Arial" charset="0"/>
              </a:rPr>
              <a:t>an ADT!</a:t>
            </a:r>
          </a:p>
        </p:txBody>
      </p:sp>
      <p:sp>
        <p:nvSpPr>
          <p:cNvPr id="56323" name="Rectangle 3"/>
          <p:cNvSpPr>
            <a:spLocks noGrp="1" noChangeArrowheads="1"/>
          </p:cNvSpPr>
          <p:nvPr>
            <p:ph type="title"/>
          </p:nvPr>
        </p:nvSpPr>
        <p:spPr>
          <a:xfrm>
            <a:off x="457200" y="-47625"/>
            <a:ext cx="8229600" cy="1143000"/>
          </a:xfrm>
          <a:noFill/>
        </p:spPr>
        <p:txBody>
          <a:bodyPr/>
          <a:lstStyle/>
          <a:p>
            <a:pPr eaLnBrk="1" hangingPunct="1"/>
            <a:r>
              <a:rPr lang="en-US" sz="3600"/>
              <a:t>Self-contained Problem Solvers</a:t>
            </a:r>
          </a:p>
        </p:txBody>
      </p:sp>
      <p:sp>
        <p:nvSpPr>
          <p:cNvPr id="86020" name="Text Box 4"/>
          <p:cNvSpPr txBox="1">
            <a:spLocks noChangeArrowheads="1"/>
          </p:cNvSpPr>
          <p:nvPr/>
        </p:nvSpPr>
        <p:spPr bwMode="auto">
          <a:xfrm>
            <a:off x="4729163" y="1792288"/>
            <a:ext cx="4192587" cy="131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2000" dirty="0">
                <a:cs typeface="Arial" charset="0"/>
              </a:rPr>
              <a:t>It contains all of the necessary </a:t>
            </a:r>
            <a:r>
              <a:rPr lang="en-US" sz="2000" dirty="0">
                <a:solidFill>
                  <a:srgbClr val="FF0000"/>
                </a:solidFill>
                <a:cs typeface="Arial" charset="0"/>
              </a:rPr>
              <a:t>data </a:t>
            </a:r>
            <a:r>
              <a:rPr lang="en-US" sz="2000" dirty="0">
                <a:cs typeface="Arial" charset="0"/>
              </a:rPr>
              <a:t>and </a:t>
            </a:r>
            <a:r>
              <a:rPr lang="en-US" sz="2000" dirty="0">
                <a:solidFill>
                  <a:srgbClr val="FF0000"/>
                </a:solidFill>
                <a:cs typeface="Arial" charset="0"/>
              </a:rPr>
              <a:t>algorithms </a:t>
            </a:r>
            <a:r>
              <a:rPr lang="en-US" sz="2000" dirty="0">
                <a:cs typeface="Arial" charset="0"/>
              </a:rPr>
              <a:t>to solve a certain problem – and </a:t>
            </a:r>
            <a:r>
              <a:rPr lang="en-US" sz="2000" dirty="0">
                <a:solidFill>
                  <a:srgbClr val="FF0000"/>
                </a:solidFill>
                <a:cs typeface="Arial" charset="0"/>
              </a:rPr>
              <a:t>simple interface functions</a:t>
            </a:r>
            <a:r>
              <a:rPr lang="en-US" sz="2000" dirty="0">
                <a:cs typeface="Arial" charset="0"/>
              </a:rPr>
              <a:t> to use it.</a:t>
            </a:r>
          </a:p>
        </p:txBody>
      </p:sp>
      <p:sp>
        <p:nvSpPr>
          <p:cNvPr id="86022" name="Text Box 6"/>
          <p:cNvSpPr txBox="1">
            <a:spLocks noChangeArrowheads="1"/>
          </p:cNvSpPr>
          <p:nvPr/>
        </p:nvSpPr>
        <p:spPr bwMode="auto">
          <a:xfrm>
            <a:off x="444500" y="2927350"/>
            <a:ext cx="4284663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2000" dirty="0">
                <a:cs typeface="Arial" charset="0"/>
              </a:rPr>
              <a:t>The rest of our program </a:t>
            </a:r>
            <a:br>
              <a:rPr lang="en-US" sz="2000" dirty="0">
                <a:cs typeface="Arial" charset="0"/>
              </a:rPr>
            </a:br>
            <a:r>
              <a:rPr lang="en-US" sz="2000" dirty="0">
                <a:solidFill>
                  <a:srgbClr val="FF0000"/>
                </a:solidFill>
                <a:cs typeface="Arial" charset="0"/>
              </a:rPr>
              <a:t>doesn’t need to know how it works</a:t>
            </a:r>
            <a:r>
              <a:rPr lang="en-US" sz="2000" dirty="0">
                <a:cs typeface="Arial" charset="0"/>
              </a:rPr>
              <a:t>, only </a:t>
            </a:r>
            <a:r>
              <a:rPr lang="en-US" sz="2000" dirty="0">
                <a:solidFill>
                  <a:srgbClr val="6600CC"/>
                </a:solidFill>
                <a:cs typeface="Arial" charset="0"/>
              </a:rPr>
              <a:t>how to talk to it</a:t>
            </a:r>
            <a:r>
              <a:rPr lang="en-US" sz="2000" dirty="0">
                <a:solidFill>
                  <a:srgbClr val="008080"/>
                </a:solidFill>
                <a:cs typeface="Arial" charset="0"/>
              </a:rPr>
              <a:t> </a:t>
            </a:r>
            <a:r>
              <a:rPr lang="en-US" sz="2000" dirty="0">
                <a:cs typeface="Arial" charset="0"/>
              </a:rPr>
              <a:t>using simple interface functions!</a:t>
            </a:r>
          </a:p>
        </p:txBody>
      </p:sp>
      <p:sp>
        <p:nvSpPr>
          <p:cNvPr id="86024" name="Text Box 8"/>
          <p:cNvSpPr txBox="1">
            <a:spLocks noChangeArrowheads="1"/>
          </p:cNvSpPr>
          <p:nvPr/>
        </p:nvSpPr>
        <p:spPr bwMode="auto">
          <a:xfrm>
            <a:off x="371475" y="5500688"/>
            <a:ext cx="442595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2000" dirty="0">
                <a:cs typeface="Arial" charset="0"/>
              </a:rPr>
              <a:t>We can </a:t>
            </a:r>
            <a:r>
              <a:rPr lang="en-US" sz="2000" dirty="0">
                <a:solidFill>
                  <a:srgbClr val="FF0000"/>
                </a:solidFill>
                <a:cs typeface="Arial" charset="0"/>
              </a:rPr>
              <a:t>improve </a:t>
            </a:r>
            <a:r>
              <a:rPr lang="en-US" sz="2000" dirty="0">
                <a:cs typeface="Arial" charset="0"/>
              </a:rPr>
              <a:t>its internal logic and variables </a:t>
            </a:r>
            <a:r>
              <a:rPr lang="en-US" sz="2000" dirty="0">
                <a:solidFill>
                  <a:srgbClr val="6600CC"/>
                </a:solidFill>
                <a:cs typeface="Arial" charset="0"/>
              </a:rPr>
              <a:t>later</a:t>
            </a:r>
            <a:r>
              <a:rPr lang="en-US" sz="2000" dirty="0">
                <a:cs typeface="Arial" charset="0"/>
              </a:rPr>
              <a:t> and the rest of our program will still </a:t>
            </a:r>
            <a:r>
              <a:rPr lang="en-US" sz="2000" dirty="0">
                <a:solidFill>
                  <a:srgbClr val="6600CC"/>
                </a:solidFill>
                <a:cs typeface="Arial" charset="0"/>
              </a:rPr>
              <a:t>work as-is</a:t>
            </a:r>
            <a:r>
              <a:rPr lang="en-US" sz="2000" dirty="0">
                <a:cs typeface="Arial" charset="0"/>
              </a:rPr>
              <a:t>!</a:t>
            </a:r>
          </a:p>
        </p:txBody>
      </p:sp>
      <p:pic>
        <p:nvPicPr>
          <p:cNvPr id="56331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3275" y="4837113"/>
            <a:ext cx="1987550" cy="1987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6023" name="Text Box 7"/>
          <p:cNvSpPr txBox="1">
            <a:spLocks noChangeArrowheads="1"/>
          </p:cNvSpPr>
          <p:nvPr/>
        </p:nvSpPr>
        <p:spPr bwMode="auto">
          <a:xfrm>
            <a:off x="4867275" y="4159250"/>
            <a:ext cx="3592513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2000" dirty="0">
                <a:cs typeface="Arial" charset="0"/>
              </a:rPr>
              <a:t>Since we </a:t>
            </a:r>
            <a:r>
              <a:rPr lang="en-US" sz="2000" dirty="0">
                <a:solidFill>
                  <a:srgbClr val="FF0000"/>
                </a:solidFill>
                <a:cs typeface="Arial" charset="0"/>
              </a:rPr>
              <a:t>hide</a:t>
            </a:r>
            <a:r>
              <a:rPr lang="en-US" sz="2000" dirty="0">
                <a:solidFill>
                  <a:srgbClr val="6600CC"/>
                </a:solidFill>
                <a:cs typeface="Arial" charset="0"/>
              </a:rPr>
              <a:t> </a:t>
            </a:r>
            <a:r>
              <a:rPr lang="en-US" sz="2000" dirty="0">
                <a:cs typeface="Arial" charset="0"/>
              </a:rPr>
              <a:t>our class’s </a:t>
            </a:r>
            <a:r>
              <a:rPr lang="en-US" sz="2000" dirty="0">
                <a:solidFill>
                  <a:srgbClr val="FF0000"/>
                </a:solidFill>
                <a:cs typeface="Arial" charset="0"/>
              </a:rPr>
              <a:t>algorithms </a:t>
            </a:r>
            <a:r>
              <a:rPr lang="en-US" sz="2000" dirty="0">
                <a:cs typeface="Arial" charset="0"/>
              </a:rPr>
              <a:t>and </a:t>
            </a:r>
            <a:r>
              <a:rPr lang="en-US" sz="2000" dirty="0">
                <a:solidFill>
                  <a:srgbClr val="FF0000"/>
                </a:solidFill>
                <a:cs typeface="Arial" charset="0"/>
              </a:rPr>
              <a:t>variables </a:t>
            </a:r>
            <a:r>
              <a:rPr lang="en-US" sz="2000" dirty="0">
                <a:cs typeface="Arial" charset="0"/>
              </a:rPr>
              <a:t>…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020" grpId="0"/>
      <p:bldP spid="86022" grpId="0"/>
      <p:bldP spid="86024" grpId="0"/>
      <p:bldP spid="8602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-182710"/>
            <a:ext cx="7772400" cy="1143000"/>
          </a:xfrm>
        </p:spPr>
        <p:txBody>
          <a:bodyPr/>
          <a:lstStyle/>
          <a:p>
            <a:pPr eaLnBrk="1" hangingPunct="1"/>
            <a:r>
              <a:rPr lang="en-US"/>
              <a:t>What You’ll Learn in CS32</a:t>
            </a:r>
          </a:p>
        </p:txBody>
      </p:sp>
      <p:sp>
        <p:nvSpPr>
          <p:cNvPr id="15363" name="Text Box 3"/>
          <p:cNvSpPr txBox="1">
            <a:spLocks noChangeArrowheads="1"/>
          </p:cNvSpPr>
          <p:nvPr/>
        </p:nvSpPr>
        <p:spPr bwMode="auto">
          <a:xfrm>
            <a:off x="332507" y="1055540"/>
            <a:ext cx="8285018" cy="347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dirty="0"/>
              <a:t>Advanced C++ Topics</a:t>
            </a:r>
          </a:p>
          <a:p>
            <a:pPr lvl="1" algn="ctr" eaLnBrk="1" hangingPunct="1"/>
            <a:r>
              <a:rPr lang="en-US" sz="2000" dirty="0">
                <a:solidFill>
                  <a:srgbClr val="008080"/>
                </a:solidFill>
              </a:rPr>
              <a:t>Object Oriented Programming and C++ language features</a:t>
            </a:r>
            <a:br>
              <a:rPr lang="en-US" sz="2000" dirty="0">
                <a:solidFill>
                  <a:srgbClr val="008080"/>
                </a:solidFill>
              </a:rPr>
            </a:br>
            <a:endParaRPr lang="en-US" sz="800" dirty="0">
              <a:solidFill>
                <a:srgbClr val="008080"/>
              </a:solidFill>
            </a:endParaRPr>
          </a:p>
          <a:p>
            <a:pPr algn="ctr" eaLnBrk="1" hangingPunct="1"/>
            <a:r>
              <a:rPr lang="en-US" dirty="0"/>
              <a:t>Data Structures</a:t>
            </a:r>
          </a:p>
          <a:p>
            <a:pPr lvl="1" algn="ctr" eaLnBrk="1" hangingPunct="1"/>
            <a:r>
              <a:rPr lang="en-US" sz="2000" dirty="0">
                <a:solidFill>
                  <a:srgbClr val="008080"/>
                </a:solidFill>
              </a:rPr>
              <a:t> The most useful data structures (e.g., lists, trees, hash tables)</a:t>
            </a:r>
            <a:br>
              <a:rPr lang="en-US" sz="2000" dirty="0">
                <a:solidFill>
                  <a:srgbClr val="008080"/>
                </a:solidFill>
              </a:rPr>
            </a:br>
            <a:endParaRPr lang="en-US" sz="800" dirty="0">
              <a:solidFill>
                <a:srgbClr val="008080"/>
              </a:solidFill>
            </a:endParaRPr>
          </a:p>
          <a:p>
            <a:pPr algn="ctr" eaLnBrk="1" hangingPunct="1"/>
            <a:r>
              <a:rPr lang="en-US" dirty="0"/>
              <a:t>Algorithms</a:t>
            </a:r>
          </a:p>
          <a:p>
            <a:pPr lvl="1" algn="ctr" eaLnBrk="1" hangingPunct="1"/>
            <a:r>
              <a:rPr lang="en-US" sz="2000" dirty="0">
                <a:solidFill>
                  <a:srgbClr val="008080"/>
                </a:solidFill>
              </a:rPr>
              <a:t> The most useful algorithms (e.g., sorting, searching)</a:t>
            </a:r>
            <a:br>
              <a:rPr lang="en-US" sz="2000" dirty="0">
                <a:solidFill>
                  <a:srgbClr val="008080"/>
                </a:solidFill>
              </a:rPr>
            </a:br>
            <a:endParaRPr lang="en-US" sz="800" dirty="0">
              <a:solidFill>
                <a:srgbClr val="008080"/>
              </a:solidFill>
            </a:endParaRPr>
          </a:p>
          <a:p>
            <a:pPr algn="ctr" eaLnBrk="1" hangingPunct="1"/>
            <a:r>
              <a:rPr lang="en-US" dirty="0"/>
              <a:t>Building Big Programs</a:t>
            </a:r>
          </a:p>
          <a:p>
            <a:pPr lvl="1" algn="ctr" eaLnBrk="1" hangingPunct="1"/>
            <a:r>
              <a:rPr lang="en-US" sz="2000" dirty="0">
                <a:solidFill>
                  <a:srgbClr val="008080"/>
                </a:solidFill>
              </a:rPr>
              <a:t> How to write large (&gt; 1,000s of lines of code) programs</a:t>
            </a:r>
          </a:p>
          <a:p>
            <a:pPr algn="ctr" eaLnBrk="1" hangingPunct="1"/>
            <a:endParaRPr lang="en-US" sz="2000" dirty="0">
              <a:solidFill>
                <a:srgbClr val="008080"/>
              </a:solidFill>
            </a:endParaRPr>
          </a:p>
        </p:txBody>
      </p:sp>
      <p:sp>
        <p:nvSpPr>
          <p:cNvPr id="15364" name="Rectangle 4"/>
          <p:cNvSpPr>
            <a:spLocks noChangeArrowheads="1"/>
          </p:cNvSpPr>
          <p:nvPr/>
        </p:nvSpPr>
        <p:spPr bwMode="auto">
          <a:xfrm>
            <a:off x="664578" y="4541336"/>
            <a:ext cx="4668982" cy="1815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cs typeface="Courier New" pitchFamily="49" charset="0"/>
              </a:rPr>
              <a:t>Basically, once you complete CS32, you’ll know </a:t>
            </a:r>
            <a:br>
              <a:rPr lang="en-US" sz="2800" dirty="0">
                <a:cs typeface="Courier New" pitchFamily="49" charset="0"/>
              </a:rPr>
            </a:br>
            <a:r>
              <a:rPr lang="en-US" sz="2800" dirty="0">
                <a:solidFill>
                  <a:srgbClr val="6600FF"/>
                </a:solidFill>
                <a:cs typeface="Courier New" pitchFamily="49" charset="0"/>
              </a:rPr>
              <a:t>95%</a:t>
            </a:r>
            <a:r>
              <a:rPr lang="en-US" sz="2800" dirty="0">
                <a:cs typeface="Courier New" pitchFamily="49" charset="0"/>
              </a:rPr>
              <a:t> of what you need to </a:t>
            </a:r>
            <a:r>
              <a:rPr lang="en-US" sz="2800" dirty="0">
                <a:solidFill>
                  <a:srgbClr val="6600FF"/>
                </a:solidFill>
                <a:cs typeface="Courier New" pitchFamily="49" charset="0"/>
              </a:rPr>
              <a:t>succeed in industry!</a:t>
            </a:r>
            <a:endParaRPr lang="en-US" sz="2800" dirty="0">
              <a:solidFill>
                <a:srgbClr val="6600FF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4619" y="4395795"/>
            <a:ext cx="2812906" cy="210696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63" grpId="0" uiExpand="1" build="p"/>
      <p:bldP spid="1536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xfrm>
            <a:off x="771525" y="0"/>
            <a:ext cx="7772400" cy="1143000"/>
          </a:xfrm>
        </p:spPr>
        <p:txBody>
          <a:bodyPr/>
          <a:lstStyle/>
          <a:p>
            <a:pPr eaLnBrk="1" hangingPunct="1"/>
            <a:r>
              <a:rPr lang="en-US"/>
              <a:t>Important Dates</a:t>
            </a:r>
          </a:p>
        </p:txBody>
      </p:sp>
      <p:sp>
        <p:nvSpPr>
          <p:cNvPr id="11268" name="Rectangle 67"/>
          <p:cNvSpPr>
            <a:spLocks noChangeArrowheads="1"/>
          </p:cNvSpPr>
          <p:nvPr/>
        </p:nvSpPr>
        <p:spPr bwMode="auto">
          <a:xfrm>
            <a:off x="0" y="16002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endParaRPr lang="en-US" sz="2400"/>
          </a:p>
        </p:txBody>
      </p:sp>
      <p:sp>
        <p:nvSpPr>
          <p:cNvPr id="11334" name="Rectangle 2"/>
          <p:cNvSpPr>
            <a:spLocks noChangeArrowheads="1"/>
          </p:cNvSpPr>
          <p:nvPr/>
        </p:nvSpPr>
        <p:spPr bwMode="auto">
          <a:xfrm>
            <a:off x="717550" y="113665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sz="2800" dirty="0">
                <a:solidFill>
                  <a:schemeClr val="tx2"/>
                </a:solidFill>
              </a:rPr>
              <a:t>Project #1: Due Tues, Jan 17</a:t>
            </a:r>
            <a:r>
              <a:rPr lang="en-US" sz="2800" baseline="30000" dirty="0">
                <a:solidFill>
                  <a:schemeClr val="tx2"/>
                </a:solidFill>
              </a:rPr>
              <a:t>th</a:t>
            </a:r>
            <a:r>
              <a:rPr lang="en-US" sz="2800" dirty="0">
                <a:solidFill>
                  <a:schemeClr val="tx2"/>
                </a:solidFill>
              </a:rPr>
              <a:t> </a:t>
            </a:r>
            <a:r>
              <a:rPr lang="en-US" sz="2800" dirty="0">
                <a:solidFill>
                  <a:srgbClr val="FF0000"/>
                </a:solidFill>
              </a:rPr>
              <a:t>(next </a:t>
            </a:r>
            <a:r>
              <a:rPr lang="en-US" sz="2800" dirty="0" err="1">
                <a:solidFill>
                  <a:srgbClr val="FF0000"/>
                </a:solidFill>
              </a:rPr>
              <a:t>tues</a:t>
            </a:r>
            <a:r>
              <a:rPr lang="en-US" sz="2800" dirty="0">
                <a:solidFill>
                  <a:srgbClr val="FF0000"/>
                </a:solidFill>
              </a:rPr>
              <a:t>!)</a:t>
            </a:r>
          </a:p>
        </p:txBody>
      </p:sp>
      <p:sp>
        <p:nvSpPr>
          <p:cNvPr id="11335" name="Rectangle 2"/>
          <p:cNvSpPr>
            <a:spLocks noChangeArrowheads="1"/>
          </p:cNvSpPr>
          <p:nvPr/>
        </p:nvSpPr>
        <p:spPr bwMode="auto">
          <a:xfrm>
            <a:off x="717550" y="2251075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sz="2800" dirty="0">
                <a:solidFill>
                  <a:schemeClr val="tx2"/>
                </a:solidFill>
              </a:rPr>
              <a:t>Midterm #1: </a:t>
            </a:r>
            <a:r>
              <a:rPr lang="en-US" sz="2800" dirty="0">
                <a:solidFill>
                  <a:srgbClr val="FF0000"/>
                </a:solidFill>
              </a:rPr>
              <a:t>Thurs, Feb 2</a:t>
            </a:r>
            <a:r>
              <a:rPr lang="en-US" sz="2800" baseline="30000" dirty="0">
                <a:solidFill>
                  <a:srgbClr val="FF0000"/>
                </a:solidFill>
              </a:rPr>
              <a:t>nd</a:t>
            </a:r>
            <a:r>
              <a:rPr lang="en-US" sz="2800" dirty="0">
                <a:solidFill>
                  <a:srgbClr val="FF0000"/>
                </a:solidFill>
              </a:rPr>
              <a:t> </a:t>
            </a:r>
            <a:br>
              <a:rPr lang="en-US" sz="2800" dirty="0">
                <a:solidFill>
                  <a:schemeClr val="tx2"/>
                </a:solidFill>
              </a:rPr>
            </a:br>
            <a:r>
              <a:rPr lang="en-US" sz="2800" dirty="0">
                <a:solidFill>
                  <a:schemeClr val="tx2"/>
                </a:solidFill>
              </a:rPr>
              <a:t>6pm-8pm (not during class hours!!)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11338" name="Rectangle 2"/>
          <p:cNvSpPr>
            <a:spLocks noChangeArrowheads="1"/>
          </p:cNvSpPr>
          <p:nvPr/>
        </p:nvSpPr>
        <p:spPr bwMode="auto">
          <a:xfrm>
            <a:off x="787400" y="3840163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sz="2800" dirty="0">
                <a:solidFill>
                  <a:schemeClr val="tx2"/>
                </a:solidFill>
              </a:rPr>
              <a:t>Midterm #2: </a:t>
            </a:r>
            <a:r>
              <a:rPr lang="en-US" sz="2800" dirty="0">
                <a:solidFill>
                  <a:srgbClr val="FF0000"/>
                </a:solidFill>
              </a:rPr>
              <a:t>Tues, Feb 28</a:t>
            </a:r>
            <a:r>
              <a:rPr lang="en-US" sz="2800" baseline="30000" dirty="0">
                <a:solidFill>
                  <a:srgbClr val="FF0000"/>
                </a:solidFill>
              </a:rPr>
              <a:t>th</a:t>
            </a:r>
          </a:p>
          <a:p>
            <a:pPr algn="ctr"/>
            <a:r>
              <a:rPr lang="en-US" sz="2800" dirty="0">
                <a:solidFill>
                  <a:schemeClr val="tx2"/>
                </a:solidFill>
              </a:rPr>
              <a:t>6pm-8pm (not during class hours!!)</a:t>
            </a:r>
            <a:br>
              <a:rPr lang="en-US" sz="2800" dirty="0">
                <a:solidFill>
                  <a:schemeClr val="tx2"/>
                </a:solidFill>
              </a:rPr>
            </a:b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11339" name="Rectangle 2"/>
          <p:cNvSpPr>
            <a:spLocks noChangeArrowheads="1"/>
          </p:cNvSpPr>
          <p:nvPr/>
        </p:nvSpPr>
        <p:spPr bwMode="auto">
          <a:xfrm>
            <a:off x="939800" y="52578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sz="2800" dirty="0">
                <a:solidFill>
                  <a:schemeClr val="tx2"/>
                </a:solidFill>
              </a:rPr>
              <a:t>Final Exam: </a:t>
            </a:r>
            <a:r>
              <a:rPr lang="en-US" sz="2800" dirty="0">
                <a:solidFill>
                  <a:srgbClr val="FF0000"/>
                </a:solidFill>
              </a:rPr>
              <a:t>Sat, March 18</a:t>
            </a:r>
            <a:r>
              <a:rPr lang="en-US" sz="2800" baseline="30000" dirty="0">
                <a:solidFill>
                  <a:srgbClr val="FF0000"/>
                </a:solidFill>
              </a:rPr>
              <a:t>th</a:t>
            </a:r>
            <a:r>
              <a:rPr lang="en-US" sz="2800" dirty="0">
                <a:solidFill>
                  <a:srgbClr val="FF0000"/>
                </a:solidFill>
              </a:rPr>
              <a:t> </a:t>
            </a:r>
            <a:br>
              <a:rPr lang="en-US" sz="2800" dirty="0">
                <a:solidFill>
                  <a:srgbClr val="FF0000"/>
                </a:solidFill>
              </a:rPr>
            </a:br>
            <a:r>
              <a:rPr lang="en-US" sz="2800" dirty="0">
                <a:solidFill>
                  <a:schemeClr val="tx2"/>
                </a:solidFill>
              </a:rPr>
              <a:t>One choice: 11:30-2:30pm</a:t>
            </a:r>
            <a:br>
              <a:rPr lang="en-US" sz="2800" dirty="0">
                <a:solidFill>
                  <a:schemeClr val="tx2"/>
                </a:solidFill>
              </a:rPr>
            </a:br>
            <a:r>
              <a:rPr lang="en-US" sz="1600" dirty="0">
                <a:solidFill>
                  <a:schemeClr val="tx2"/>
                </a:solidFill>
              </a:rPr>
              <a:t>(This is the Saturday </a:t>
            </a:r>
            <a:r>
              <a:rPr lang="en-US" sz="1600" dirty="0">
                <a:solidFill>
                  <a:srgbClr val="FF0000"/>
                </a:solidFill>
              </a:rPr>
              <a:t>BEFORE</a:t>
            </a:r>
            <a:r>
              <a:rPr lang="en-US" sz="1600" dirty="0">
                <a:solidFill>
                  <a:schemeClr val="tx2"/>
                </a:solidFill>
              </a:rPr>
              <a:t> Finals Week. Don’t forget!)</a:t>
            </a:r>
            <a:endParaRPr lang="en-US" sz="2800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34" grpId="0"/>
      <p:bldP spid="11335" grpId="0"/>
      <p:bldP spid="11338" grpId="0"/>
      <p:bldP spid="1133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-117475"/>
            <a:ext cx="7772400" cy="1143000"/>
          </a:xfrm>
        </p:spPr>
        <p:txBody>
          <a:bodyPr/>
          <a:lstStyle/>
          <a:p>
            <a:pPr eaLnBrk="1" hangingPunct="1"/>
            <a:r>
              <a:rPr lang="en-US" sz="4000" dirty="0"/>
              <a:t>Project #1: Due Tues, Jan 17</a:t>
            </a:r>
            <a:r>
              <a:rPr lang="en-US" sz="4000" baseline="30000" dirty="0"/>
              <a:t>th</a:t>
            </a:r>
            <a:r>
              <a:rPr lang="en-US" sz="4000" dirty="0"/>
              <a:t> </a:t>
            </a:r>
          </a:p>
        </p:txBody>
      </p:sp>
      <p:sp>
        <p:nvSpPr>
          <p:cNvPr id="192517" name="Text Box 5"/>
          <p:cNvSpPr txBox="1">
            <a:spLocks noChangeArrowheads="1"/>
          </p:cNvSpPr>
          <p:nvPr/>
        </p:nvSpPr>
        <p:spPr bwMode="auto">
          <a:xfrm>
            <a:off x="384175" y="1074738"/>
            <a:ext cx="4465638" cy="118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/>
              <a:t>Your </a:t>
            </a:r>
            <a:r>
              <a:rPr lang="en-US">
                <a:solidFill>
                  <a:srgbClr val="A50021"/>
                </a:solidFill>
              </a:rPr>
              <a:t>first CS32 project</a:t>
            </a:r>
            <a:r>
              <a:rPr lang="en-US"/>
              <a:t> is already posted on the class website and is </a:t>
            </a:r>
            <a:r>
              <a:rPr lang="en-US">
                <a:solidFill>
                  <a:srgbClr val="A50021"/>
                </a:solidFill>
              </a:rPr>
              <a:t>due next Tues</a:t>
            </a:r>
            <a:r>
              <a:rPr lang="en-US"/>
              <a:t>!</a:t>
            </a:r>
          </a:p>
        </p:txBody>
      </p:sp>
      <p:sp>
        <p:nvSpPr>
          <p:cNvPr id="192518" name="Text Box 6"/>
          <p:cNvSpPr txBox="1">
            <a:spLocks noChangeArrowheads="1"/>
          </p:cNvSpPr>
          <p:nvPr/>
        </p:nvSpPr>
        <p:spPr bwMode="auto">
          <a:xfrm>
            <a:off x="4986338" y="1198563"/>
            <a:ext cx="3908425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/>
              <a:t>In P1, </a:t>
            </a:r>
            <a:r>
              <a:rPr lang="en-US">
                <a:solidFill>
                  <a:srgbClr val="A50021"/>
                </a:solidFill>
              </a:rPr>
              <a:t>we provide you</a:t>
            </a:r>
            <a:r>
              <a:rPr lang="en-US"/>
              <a:t> with a simple </a:t>
            </a:r>
            <a:r>
              <a:rPr lang="en-US">
                <a:solidFill>
                  <a:srgbClr val="A50021"/>
                </a:solidFill>
              </a:rPr>
              <a:t>C++ program</a:t>
            </a:r>
            <a:r>
              <a:rPr lang="en-US"/>
              <a:t>.</a:t>
            </a:r>
          </a:p>
        </p:txBody>
      </p:sp>
      <p:sp>
        <p:nvSpPr>
          <p:cNvPr id="192519" name="Text Box 7"/>
          <p:cNvSpPr txBox="1">
            <a:spLocks noChangeArrowheads="1"/>
          </p:cNvSpPr>
          <p:nvPr/>
        </p:nvSpPr>
        <p:spPr bwMode="auto">
          <a:xfrm>
            <a:off x="274638" y="2619375"/>
            <a:ext cx="4465637" cy="118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/>
              <a:t>Your job is to get the program </a:t>
            </a:r>
            <a:r>
              <a:rPr lang="en-US">
                <a:solidFill>
                  <a:srgbClr val="C00000"/>
                </a:solidFill>
              </a:rPr>
              <a:t>c</a:t>
            </a:r>
            <a:r>
              <a:rPr lang="en-US">
                <a:solidFill>
                  <a:srgbClr val="A50021"/>
                </a:solidFill>
              </a:rPr>
              <a:t>ompiling</a:t>
            </a:r>
            <a:r>
              <a:rPr lang="en-US"/>
              <a:t> and then </a:t>
            </a:r>
            <a:r>
              <a:rPr lang="en-US">
                <a:solidFill>
                  <a:srgbClr val="A50021"/>
                </a:solidFill>
              </a:rPr>
              <a:t>make a few changes</a:t>
            </a:r>
            <a:r>
              <a:rPr lang="en-US"/>
              <a:t> to it.</a:t>
            </a:r>
          </a:p>
        </p:txBody>
      </p:sp>
      <p:sp>
        <p:nvSpPr>
          <p:cNvPr id="192520" name="Text Box 8"/>
          <p:cNvSpPr txBox="1">
            <a:spLocks noChangeArrowheads="1"/>
          </p:cNvSpPr>
          <p:nvPr/>
        </p:nvSpPr>
        <p:spPr bwMode="auto">
          <a:xfrm>
            <a:off x="4557713" y="2593975"/>
            <a:ext cx="4465637" cy="118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/>
              <a:t>The goal of P1 is to allow you to </a:t>
            </a:r>
            <a:r>
              <a:rPr lang="en-US">
                <a:solidFill>
                  <a:srgbClr val="A50021"/>
                </a:solidFill>
              </a:rPr>
              <a:t>self-evaluate</a:t>
            </a:r>
            <a:r>
              <a:rPr lang="en-US"/>
              <a:t> to see if you’re ready for CS32.</a:t>
            </a:r>
          </a:p>
        </p:txBody>
      </p:sp>
      <p:sp>
        <p:nvSpPr>
          <p:cNvPr id="192521" name="Text Box 9"/>
          <p:cNvSpPr txBox="1">
            <a:spLocks noChangeArrowheads="1"/>
          </p:cNvSpPr>
          <p:nvPr/>
        </p:nvSpPr>
        <p:spPr bwMode="auto">
          <a:xfrm>
            <a:off x="298450" y="4670425"/>
            <a:ext cx="44656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/>
              <a:t>If you </a:t>
            </a:r>
            <a:r>
              <a:rPr lang="en-US">
                <a:solidFill>
                  <a:srgbClr val="A50021"/>
                </a:solidFill>
              </a:rPr>
              <a:t>feel lost</a:t>
            </a:r>
            <a:r>
              <a:rPr lang="en-US"/>
              <a:t> on P1…</a:t>
            </a:r>
          </a:p>
        </p:txBody>
      </p:sp>
      <p:sp>
        <p:nvSpPr>
          <p:cNvPr id="192522" name="Text Box 10"/>
          <p:cNvSpPr txBox="1">
            <a:spLocks noChangeArrowheads="1"/>
          </p:cNvSpPr>
          <p:nvPr/>
        </p:nvSpPr>
        <p:spPr bwMode="auto">
          <a:xfrm>
            <a:off x="4840288" y="4148138"/>
            <a:ext cx="4062412" cy="2589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>
              <a:buFontTx/>
              <a:buAutoNum type="arabicPeriod"/>
            </a:pPr>
            <a:r>
              <a:rPr lang="en-US" sz="2200">
                <a:solidFill>
                  <a:srgbClr val="A50021"/>
                </a:solidFill>
              </a:rPr>
              <a:t>Drop the class</a:t>
            </a:r>
            <a:r>
              <a:rPr lang="en-US" sz="2200"/>
              <a:t>, review your C++ this quarter and take CS32 in Spring, or</a:t>
            </a:r>
          </a:p>
          <a:p>
            <a:pPr eaLnBrk="1" hangingPunct="1">
              <a:buFontTx/>
              <a:buAutoNum type="arabicPeriod"/>
            </a:pPr>
            <a:endParaRPr lang="en-US" sz="1000"/>
          </a:p>
          <a:p>
            <a:pPr eaLnBrk="1" hangingPunct="1">
              <a:buFontTx/>
              <a:buAutoNum type="arabicPeriod"/>
            </a:pPr>
            <a:r>
              <a:rPr lang="en-US" sz="2200">
                <a:solidFill>
                  <a:srgbClr val="A50021"/>
                </a:solidFill>
              </a:rPr>
              <a:t>Suffer</a:t>
            </a:r>
            <a:r>
              <a:rPr lang="en-US" sz="2200"/>
              <a:t>… Based on history, if you have problems on P1, </a:t>
            </a:r>
            <a:r>
              <a:rPr lang="en-US" sz="2200">
                <a:solidFill>
                  <a:srgbClr val="A50021"/>
                </a:solidFill>
              </a:rPr>
              <a:t>you’ll get a C or lower </a:t>
            </a:r>
            <a:r>
              <a:rPr lang="en-US" sz="2200"/>
              <a:t>in CS32… </a:t>
            </a:r>
            <a:r>
              <a:rPr lang="en-US" sz="2200">
                <a:sym typeface="Wingdings" pitchFamily="2" charset="2"/>
              </a:rPr>
              <a:t></a:t>
            </a:r>
            <a:endParaRPr lang="en-US" sz="2200"/>
          </a:p>
        </p:txBody>
      </p:sp>
      <p:pic>
        <p:nvPicPr>
          <p:cNvPr id="192525" name="Picture 1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800" y="3962400"/>
            <a:ext cx="2312988" cy="28035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2526" name="Text Box 14"/>
          <p:cNvSpPr txBox="1">
            <a:spLocks noChangeArrowheads="1"/>
          </p:cNvSpPr>
          <p:nvPr/>
        </p:nvSpPr>
        <p:spPr bwMode="auto">
          <a:xfrm>
            <a:off x="385763" y="5091113"/>
            <a:ext cx="4465637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/>
              <a:t>You should seriously consider one of two things: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925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925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1925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1925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2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5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5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2517" grpId="0"/>
      <p:bldP spid="192518" grpId="0"/>
      <p:bldP spid="192519" grpId="0"/>
      <p:bldP spid="192520" grpId="0"/>
      <p:bldP spid="192521" grpId="0"/>
      <p:bldP spid="192522" grpId="0" build="p"/>
      <p:bldP spid="19252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327859" y="5500915"/>
            <a:ext cx="8084856" cy="1419705"/>
            <a:chOff x="327859" y="5500915"/>
            <a:chExt cx="8084856" cy="1419705"/>
          </a:xfrm>
        </p:grpSpPr>
        <p:sp>
          <p:nvSpPr>
            <p:cNvPr id="11" name="Rectangle 4"/>
            <p:cNvSpPr>
              <a:spLocks noChangeArrowheads="1"/>
            </p:cNvSpPr>
            <p:nvPr/>
          </p:nvSpPr>
          <p:spPr bwMode="auto">
            <a:xfrm>
              <a:off x="327859" y="5500915"/>
              <a:ext cx="5765325" cy="1015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cs typeface="Courier New" pitchFamily="49" charset="0"/>
                </a:rPr>
                <a:t>We have a </a:t>
              </a:r>
              <a:r>
                <a:rPr lang="en-US" b="1" dirty="0">
                  <a:solidFill>
                    <a:srgbClr val="FF0000"/>
                  </a:solidFill>
                  <a:cs typeface="Courier New" pitchFamily="49" charset="0"/>
                </a:rPr>
                <a:t>special grading policy </a:t>
              </a:r>
              <a:r>
                <a:rPr lang="en-US" dirty="0">
                  <a:cs typeface="Courier New" pitchFamily="49" charset="0"/>
                </a:rPr>
                <a:t>to </a:t>
              </a:r>
              <a:r>
                <a:rPr lang="en-US" b="1" dirty="0">
                  <a:solidFill>
                    <a:srgbClr val="FF0000"/>
                  </a:solidFill>
                  <a:cs typeface="Courier New" pitchFamily="49" charset="0"/>
                </a:rPr>
                <a:t>discourage cheating </a:t>
              </a:r>
              <a:r>
                <a:rPr lang="en-US" dirty="0">
                  <a:cs typeface="Courier New" pitchFamily="49" charset="0"/>
                </a:rPr>
                <a:t>on projects. Read the Syllabus to understand it!</a:t>
              </a:r>
              <a:endParaRPr lang="en-US" dirty="0"/>
            </a:p>
          </p:txBody>
        </p:sp>
        <p:pic>
          <p:nvPicPr>
            <p:cNvPr id="1028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48042" y="5500915"/>
              <a:ext cx="1464673" cy="14197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-198123"/>
            <a:ext cx="7772400" cy="1143000"/>
          </a:xfrm>
        </p:spPr>
        <p:txBody>
          <a:bodyPr/>
          <a:lstStyle/>
          <a:p>
            <a:pPr eaLnBrk="1" hangingPunct="1"/>
            <a:r>
              <a:rPr lang="en-US" sz="4000" dirty="0"/>
              <a:t>Random Administrative Stuff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396513" y="908291"/>
            <a:ext cx="8206038" cy="1385763"/>
            <a:chOff x="396513" y="856039"/>
            <a:chExt cx="8206038" cy="1385763"/>
          </a:xfrm>
        </p:grpSpPr>
        <p:sp>
          <p:nvSpPr>
            <p:cNvPr id="15363" name="Text Box 3"/>
            <p:cNvSpPr txBox="1">
              <a:spLocks noChangeArrowheads="1"/>
            </p:cNvSpPr>
            <p:nvPr/>
          </p:nvSpPr>
          <p:spPr bwMode="auto">
            <a:xfrm>
              <a:off x="396513" y="961687"/>
              <a:ext cx="5696671" cy="1015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9pPr>
            </a:lstStyle>
            <a:p>
              <a:pPr algn="ctr" eaLnBrk="1" hangingPunct="1"/>
              <a:r>
                <a:rPr lang="en-US" sz="2000" dirty="0"/>
                <a:t>We grade on a curve with the </a:t>
              </a:r>
              <a:r>
                <a:rPr lang="en-US" sz="2000" b="1" dirty="0">
                  <a:solidFill>
                    <a:srgbClr val="FF0000"/>
                  </a:solidFill>
                </a:rPr>
                <a:t>average student getting a B-</a:t>
              </a:r>
              <a:r>
                <a:rPr lang="en-US" sz="2000" dirty="0"/>
                <a:t>, but if everyone gets above ~90%, </a:t>
              </a:r>
              <a:r>
                <a:rPr lang="en-US" sz="2000" b="1" dirty="0">
                  <a:solidFill>
                    <a:srgbClr val="FF0000"/>
                  </a:solidFill>
                </a:rPr>
                <a:t>everyone gets </a:t>
              </a:r>
              <a:r>
                <a:rPr lang="en-US" sz="2000" b="1">
                  <a:solidFill>
                    <a:srgbClr val="FF0000"/>
                  </a:solidFill>
                </a:rPr>
                <a:t>an A/A-</a:t>
              </a:r>
              <a:r>
                <a:rPr lang="en-US" sz="2000"/>
                <a:t>!</a:t>
              </a:r>
              <a:endParaRPr lang="en-US" sz="2000" dirty="0"/>
            </a:p>
          </p:txBody>
        </p:sp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09164" y="856039"/>
              <a:ext cx="2093387" cy="13857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" name="Group 3"/>
          <p:cNvGrpSpPr/>
          <p:nvPr/>
        </p:nvGrpSpPr>
        <p:grpSpPr>
          <a:xfrm>
            <a:off x="481545" y="2491192"/>
            <a:ext cx="8418122" cy="1210764"/>
            <a:chOff x="481545" y="2543444"/>
            <a:chExt cx="8418122" cy="1210764"/>
          </a:xfrm>
        </p:grpSpPr>
        <p:sp>
          <p:nvSpPr>
            <p:cNvPr id="15364" name="Rectangle 4"/>
            <p:cNvSpPr>
              <a:spLocks noChangeArrowheads="1"/>
            </p:cNvSpPr>
            <p:nvPr/>
          </p:nvSpPr>
          <p:spPr bwMode="auto">
            <a:xfrm>
              <a:off x="481545" y="2708606"/>
              <a:ext cx="5539154" cy="1015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/>
              <a:r>
                <a:rPr lang="en-US" b="1" dirty="0">
                  <a:solidFill>
                    <a:srgbClr val="FF3300"/>
                  </a:solidFill>
                  <a:cs typeface="Courier New" pitchFamily="49" charset="0"/>
                </a:rPr>
                <a:t>But be careful! </a:t>
              </a:r>
              <a:r>
                <a:rPr lang="en-US" dirty="0"/>
                <a:t>CS32 is a </a:t>
              </a:r>
              <a:r>
                <a:rPr lang="en-US" dirty="0" err="1"/>
                <a:t>weeder</a:t>
              </a:r>
              <a:r>
                <a:rPr lang="en-US" dirty="0"/>
                <a:t> class and can easily take 30-40 hours per week of work! </a:t>
              </a:r>
              <a:r>
                <a:rPr lang="en-US" b="1" dirty="0">
                  <a:solidFill>
                    <a:srgbClr val="FF0000"/>
                  </a:solidFill>
                </a:rPr>
                <a:t>Start projects EARLY!</a:t>
              </a:r>
            </a:p>
          </p:txBody>
        </p:sp>
        <p:pic>
          <p:nvPicPr>
            <p:cNvPr id="1027" name="Picture 3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265" r="15377"/>
            <a:stretch/>
          </p:blipFill>
          <p:spPr bwMode="auto">
            <a:xfrm>
              <a:off x="6432567" y="2543444"/>
              <a:ext cx="2467100" cy="1210764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5" name="Group 4"/>
          <p:cNvGrpSpPr/>
          <p:nvPr/>
        </p:nvGrpSpPr>
        <p:grpSpPr>
          <a:xfrm>
            <a:off x="396513" y="4062009"/>
            <a:ext cx="8315253" cy="1292525"/>
            <a:chOff x="396513" y="4062009"/>
            <a:chExt cx="8315253" cy="1292525"/>
          </a:xfrm>
        </p:grpSpPr>
        <p:sp>
          <p:nvSpPr>
            <p:cNvPr id="9" name="Rectangle 4"/>
            <p:cNvSpPr>
              <a:spLocks noChangeArrowheads="1"/>
            </p:cNvSpPr>
            <p:nvPr/>
          </p:nvSpPr>
          <p:spPr bwMode="auto">
            <a:xfrm>
              <a:off x="396513" y="4292772"/>
              <a:ext cx="5765325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cs typeface="Courier New" pitchFamily="49" charset="0"/>
                </a:rPr>
                <a:t>Read &amp; sign the </a:t>
              </a:r>
              <a:r>
                <a:rPr lang="en-US" b="1" dirty="0">
                  <a:solidFill>
                    <a:srgbClr val="FF3300"/>
                  </a:solidFill>
                  <a:cs typeface="Courier New" pitchFamily="49" charset="0"/>
                </a:rPr>
                <a:t>academic integrity agreement </a:t>
              </a:r>
              <a:r>
                <a:rPr lang="en-US" dirty="0">
                  <a:cs typeface="Courier New" pitchFamily="49" charset="0"/>
                </a:rPr>
                <a:t>and</a:t>
              </a:r>
              <a:r>
                <a:rPr lang="en-US" b="1" dirty="0">
                  <a:solidFill>
                    <a:srgbClr val="FF3300"/>
                  </a:solidFill>
                  <a:cs typeface="Courier New" pitchFamily="49" charset="0"/>
                </a:rPr>
                <a:t> don’t cheat </a:t>
              </a:r>
              <a:r>
                <a:rPr lang="en-US" dirty="0">
                  <a:cs typeface="Courier New" pitchFamily="49" charset="0"/>
                </a:rPr>
                <a:t>– we catch people every year!</a:t>
              </a:r>
              <a:endParaRPr lang="en-US" dirty="0"/>
            </a:p>
          </p:txBody>
        </p:sp>
        <p:pic>
          <p:nvPicPr>
            <p:cNvPr id="10" name="Picture 8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0350"/>
            <a:stretch>
              <a:fillRect/>
            </a:stretch>
          </p:blipFill>
          <p:spPr bwMode="auto">
            <a:xfrm>
              <a:off x="6648993" y="4062009"/>
              <a:ext cx="2062773" cy="1292525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Comic Sans MS"/>
        <a:ea typeface=""/>
        <a:cs typeface="Times New Roman"/>
      </a:majorFont>
      <a:minorFont>
        <a:latin typeface="Comic Sans MS"/>
        <a:ea typeface=""/>
        <a:cs typeface="Times New Roma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EAFFD5"/>
        </a:solidFill>
      </a:spPr>
      <a:bodyPr rtlCol="0" anchor="ctr"/>
      <a:lstStyle>
        <a:defPPr algn="ctr">
          <a:defRPr dirty="0" smtClean="0">
            <a:solidFill>
              <a:srgbClr val="006666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29216</TotalTime>
  <Words>5307</Words>
  <Application>Microsoft Office PowerPoint</Application>
  <PresentationFormat>On-screen Show (4:3)</PresentationFormat>
  <Paragraphs>1149</Paragraphs>
  <Slides>51</Slides>
  <Notes>50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60" baseType="lpstr">
      <vt:lpstr>Arial</vt:lpstr>
      <vt:lpstr>Arial Black</vt:lpstr>
      <vt:lpstr>Calibri</vt:lpstr>
      <vt:lpstr>Comic Sans MS</vt:lpstr>
      <vt:lpstr>Courier New</vt:lpstr>
      <vt:lpstr>Impact</vt:lpstr>
      <vt:lpstr>Times New Roman</vt:lpstr>
      <vt:lpstr>Wingdings</vt:lpstr>
      <vt:lpstr>Default Design</vt:lpstr>
      <vt:lpstr>PowerPoint Presentation</vt:lpstr>
      <vt:lpstr>Pick a # between 1 - 60</vt:lpstr>
      <vt:lpstr>Who Am I?</vt:lpstr>
      <vt:lpstr>CS32 Course Reader</vt:lpstr>
      <vt:lpstr>Class Website</vt:lpstr>
      <vt:lpstr>What You’ll Learn in CS32</vt:lpstr>
      <vt:lpstr>Important Dates</vt:lpstr>
      <vt:lpstr>Project #1: Due Tues, Jan 17th </vt:lpstr>
      <vt:lpstr>Random Administrative Stuff</vt:lpstr>
      <vt:lpstr>Compilers, Compilers, Compilers!</vt:lpstr>
      <vt:lpstr>Carey’s Thoughts on Teaching</vt:lpstr>
      <vt:lpstr>Take Only 12 Units This Quarter</vt:lpstr>
      <vt:lpstr>Use Me As a Resource!</vt:lpstr>
      <vt:lpstr>Letters of Recommendation</vt:lpstr>
      <vt:lpstr>And now for a fun game!</vt:lpstr>
      <vt:lpstr>PowerPoint Presentation</vt:lpstr>
      <vt:lpstr>What is an Algorithm</vt:lpstr>
      <vt:lpstr>Algorithm Comparison “Guess My Word”</vt:lpstr>
      <vt:lpstr>Algorithm #1: Linear Search</vt:lpstr>
      <vt:lpstr>Algorithm #2: Binary Search</vt:lpstr>
      <vt:lpstr>Binary Search: How Many Guesses?</vt:lpstr>
      <vt:lpstr>Binary Search: Estimating the # of Steps</vt:lpstr>
      <vt:lpstr>Wow! That’s Significant!</vt:lpstr>
      <vt:lpstr>PowerPoint Presentation</vt:lpstr>
      <vt:lpstr>Data Structures</vt:lpstr>
      <vt:lpstr>PowerPoint Presentation</vt:lpstr>
      <vt:lpstr>A Better Friendship Data Structure</vt:lpstr>
      <vt:lpstr>A Better Friendship Data Structure</vt:lpstr>
      <vt:lpstr>Data Structures + Algorithms = Confusion!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is Object Oriented Programming?</vt:lpstr>
      <vt:lpstr>PowerPoint Presentation</vt:lpstr>
      <vt:lpstr>Topic #1: C++ structs</vt:lpstr>
      <vt:lpstr>Topic #1: C++ structs</vt:lpstr>
      <vt:lpstr>C++ struct types</vt:lpstr>
      <vt:lpstr>C++ struct types</vt:lpstr>
      <vt:lpstr>C++ struct types</vt:lpstr>
      <vt:lpstr>Topic #2: C++ classes</vt:lpstr>
      <vt:lpstr>PowerPoint Presentation</vt:lpstr>
      <vt:lpstr>Using a Class</vt:lpstr>
      <vt:lpstr>Using a Class</vt:lpstr>
      <vt:lpstr>Classes</vt:lpstr>
      <vt:lpstr>Public vs. Private</vt:lpstr>
      <vt:lpstr>Public vs. Private</vt:lpstr>
      <vt:lpstr>Using Public+Private Properly</vt:lpstr>
      <vt:lpstr>Class Challenge!</vt:lpstr>
      <vt:lpstr>Self-contained Problem Solvers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Preferred Customer</dc:creator>
  <cp:lastModifiedBy>carey nachenberg</cp:lastModifiedBy>
  <cp:revision>1339</cp:revision>
  <dcterms:created xsi:type="dcterms:W3CDTF">2003-01-04T20:10:16Z</dcterms:created>
  <dcterms:modified xsi:type="dcterms:W3CDTF">2016-12-11T21:39:43Z</dcterms:modified>
</cp:coreProperties>
</file>